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9" r:id="rId4"/>
    <p:sldId id="258" r:id="rId5"/>
    <p:sldId id="260" r:id="rId6"/>
    <p:sldId id="261" r:id="rId7"/>
    <p:sldId id="262" r:id="rId8"/>
    <p:sldId id="305" r:id="rId9"/>
    <p:sldId id="263" r:id="rId10"/>
    <p:sldId id="264" r:id="rId11"/>
    <p:sldId id="267" r:id="rId12"/>
    <p:sldId id="296" r:id="rId13"/>
    <p:sldId id="307" r:id="rId14"/>
    <p:sldId id="308" r:id="rId15"/>
    <p:sldId id="269" r:id="rId16"/>
    <p:sldId id="266" r:id="rId17"/>
    <p:sldId id="265" r:id="rId18"/>
    <p:sldId id="275" r:id="rId19"/>
    <p:sldId id="282" r:id="rId20"/>
    <p:sldId id="280" r:id="rId21"/>
    <p:sldId id="281" r:id="rId22"/>
    <p:sldId id="285" r:id="rId23"/>
    <p:sldId id="286" r:id="rId24"/>
    <p:sldId id="287" r:id="rId25"/>
    <p:sldId id="314" r:id="rId26"/>
    <p:sldId id="310" r:id="rId27"/>
    <p:sldId id="31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D0E2F1"/>
    <a:srgbClr val="000000"/>
    <a:srgbClr val="48B0C8"/>
    <a:srgbClr val="A0DCE4"/>
    <a:srgbClr val="FFFFFF"/>
    <a:srgbClr val="45BBCB"/>
    <a:srgbClr val="BC7468"/>
    <a:srgbClr val="944E42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8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04754965524377E-2"/>
          <c:y val="3.2857215653425566E-2"/>
          <c:w val="0.86817966624887"/>
          <c:h val="0.954639032127057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9.6925161019513172E-3"/>
                  <c:y val="4.8476326089939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892004157363651E-2"/>
                  <c:y val="4.8476326089939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778222366380413E-3"/>
                  <c:y val="4.8476326089939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1734105786136586E-3"/>
                  <c:y val="-7.12907356206144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Сельское хозяйство</c:v>
                </c:pt>
                <c:pt idx="1">
                  <c:v>Образование</c:v>
                </c:pt>
                <c:pt idx="2">
                  <c:v>Отдых и развлечение, культура и спорт</c:v>
                </c:pt>
                <c:pt idx="3">
                  <c:v>Деятельность в области здравоохранения</c:v>
                </c:pt>
                <c:pt idx="4">
                  <c:v>РЕСПУБЛИКА БЕЛАРУСЬ</c:v>
                </c:pt>
                <c:pt idx="5">
                  <c:v>Строительство</c:v>
                </c:pt>
                <c:pt idx="6">
                  <c:v>Транспорт и связь</c:v>
                </c:pt>
                <c:pt idx="7">
                  <c:v>Промышленность</c:v>
                </c:pt>
                <c:pt idx="8">
                  <c:v>Научные исследования и разработки</c:v>
                </c:pt>
                <c:pt idx="9">
                  <c:v>Финансовая деятельность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513.79999999999995</c:v>
                </c:pt>
                <c:pt idx="1">
                  <c:v>532.9</c:v>
                </c:pt>
                <c:pt idx="2">
                  <c:v>557.20000000000005</c:v>
                </c:pt>
                <c:pt idx="3">
                  <c:v>597.4</c:v>
                </c:pt>
                <c:pt idx="4">
                  <c:v>747.1</c:v>
                </c:pt>
                <c:pt idx="5">
                  <c:v>750.6</c:v>
                </c:pt>
                <c:pt idx="6">
                  <c:v>800.7</c:v>
                </c:pt>
                <c:pt idx="7">
                  <c:v>810.8</c:v>
                </c:pt>
                <c:pt idx="8">
                  <c:v>1018.6</c:v>
                </c:pt>
                <c:pt idx="9">
                  <c:v>1448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949568"/>
        <c:axId val="59078272"/>
      </c:barChart>
      <c:catAx>
        <c:axId val="439495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9078272"/>
        <c:crosses val="autoZero"/>
        <c:auto val="1"/>
        <c:lblAlgn val="ctr"/>
        <c:lblOffset val="100"/>
        <c:noMultiLvlLbl val="0"/>
      </c:catAx>
      <c:valAx>
        <c:axId val="59078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949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88000"/>
      </a:schemeClr>
    </a:solidFill>
  </c:spPr>
  <c:txPr>
    <a:bodyPr/>
    <a:lstStyle/>
    <a:p>
      <a:pPr>
        <a:defRPr sz="15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Lbl>
              <c:idx val="2"/>
              <c:layout>
                <c:manualLayout>
                  <c:x val="0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0.245</c:v>
                </c:pt>
                <c:pt idx="1">
                  <c:v>0.20599999999999999</c:v>
                </c:pt>
                <c:pt idx="2">
                  <c:v>0.188</c:v>
                </c:pt>
                <c:pt idx="3">
                  <c:v>0.17199999999999999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80000"/>
        <c:axId val="82666048"/>
      </c:barChart>
      <c:catAx>
        <c:axId val="4448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66048"/>
        <c:crosses val="autoZero"/>
        <c:auto val="1"/>
        <c:lblAlgn val="ctr"/>
        <c:lblOffset val="100"/>
        <c:noMultiLvlLbl val="0"/>
      </c:catAx>
      <c:valAx>
        <c:axId val="8266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48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48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9114515101814"/>
          <c:y val="0.1638998216897958"/>
          <c:w val="0.57193683658524874"/>
          <c:h val="0.79891621796310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2700">
              <a:solidFill>
                <a:prstClr val="black">
                  <a:lumMod val="65000"/>
                  <a:lumOff val="35000"/>
                </a:prstClr>
              </a:solidFill>
            </a:ln>
          </c:spPr>
          <c:dLbls>
            <c:dLbl>
              <c:idx val="0"/>
              <c:layout>
                <c:manualLayout>
                  <c:x val="-9.128908528758221E-3"/>
                  <c:y val="-0.1889816052529590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882927583935571E-2"/>
                  <c:y val="-0.2204493650809490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120957543910542"/>
                  <c:y val="-0.141153234372742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306862734010493"/>
                  <c:y val="-5.07329940489170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организация </a:t>
                    </a:r>
                    <a:r>
                      <a:rPr lang="ru-RU" dirty="0"/>
                      <a:t>производства и труда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8094271445748697"/>
                  <c:y val="3.136649473413340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851181838015499"/>
                  <c:y val="2.6393707887667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4267819087699877"/>
                  <c:y val="7.023707647183251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7406891506051278"/>
                  <c:y val="9.189827166095863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6203254284593765"/>
                  <c:y val="-0.12450207920631724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/>
                <a:lstStyle/>
                <a:p>
                  <a:pPr>
                    <a:lnSpc>
                      <a:spcPct val="90000"/>
                    </a:lnSpc>
                    <a:defRPr sz="1800">
                      <a:effectLst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9268"/>
                        <a:gd name="adj2" fmla="val 136745"/>
                      </a:avLst>
                    </a:prstGeom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lnSpc>
                    <a:spcPct val="90000"/>
                  </a:lnSpc>
                  <a:defRPr sz="1800">
                    <a:effectLst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работа профорганов</c:v>
                </c:pt>
                <c:pt idx="2">
                  <c:v>охрана труда, пенсион. обеспечение и выплата пособий </c:v>
                </c:pt>
                <c:pt idx="3">
                  <c:v>организация производства и труда</c:v>
                </c:pt>
                <c:pt idx="4">
                  <c:v>жилищно-бытовые вопросы</c:v>
                </c:pt>
                <c:pt idx="5">
                  <c:v>оплата труда</c:v>
                </c:pt>
                <c:pt idx="6">
                  <c:v>санаторно-курортное обслуживание </c:v>
                </c:pt>
                <c:pt idx="7">
                  <c:v>правовые вопросы, в т.ч. увольнение и трудоустройство</c:v>
                </c:pt>
                <c:pt idx="8">
                  <c:v>оказание матпомощи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3640</c:v>
                </c:pt>
                <c:pt idx="1">
                  <c:v>2888</c:v>
                </c:pt>
                <c:pt idx="2">
                  <c:v>3052</c:v>
                </c:pt>
                <c:pt idx="3">
                  <c:v>2786</c:v>
                </c:pt>
                <c:pt idx="4">
                  <c:v>5908</c:v>
                </c:pt>
                <c:pt idx="5">
                  <c:v>7065</c:v>
                </c:pt>
                <c:pt idx="6">
                  <c:v>7747</c:v>
                </c:pt>
                <c:pt idx="7">
                  <c:v>13204</c:v>
                </c:pt>
                <c:pt idx="8">
                  <c:v>17505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gradFill flip="none" rotWithShape="1">
      <a:gsLst>
        <a:gs pos="38000">
          <a:schemeClr val="bg1"/>
        </a:gs>
        <a:gs pos="1000">
          <a:schemeClr val="accent3">
            <a:lumMod val="60000"/>
            <a:lumOff val="40000"/>
          </a:schemeClr>
        </a:gs>
        <a:gs pos="100000">
          <a:schemeClr val="bg1"/>
        </a:gs>
      </a:gsLst>
      <a:lin ang="16200000" scaled="1"/>
      <a:tileRect/>
    </a:gradFill>
  </c:spPr>
  <c:txPr>
    <a:bodyPr/>
    <a:lstStyle/>
    <a:p>
      <a:pPr marL="0" algn="l" defTabSz="914400" rtl="0" eaLnBrk="1" latinLnBrk="0" hangingPunct="1">
        <a:defRPr lang="ru-RU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0.07037</cdr:x>
      <cdr:y>0</cdr:y>
    </cdr:from>
    <cdr:to>
      <cdr:x>0.96018</cdr:x>
      <cdr:y>0.04684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3493" y="0"/>
          <a:ext cx="8136422" cy="2565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ФИНАНСОВАЯ ДЕЯТЕЛЬНОСТЬ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0.07037</cdr:x>
      <cdr:y>0.1056</cdr:y>
    </cdr:from>
    <cdr:to>
      <cdr:x>0.46388</cdr:x>
      <cdr:y>0.15243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3493" y="578447"/>
          <a:ext cx="3598255" cy="25651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НАУЧНЫЕ ИССЛЕДОВАНИЯ И РАЗРАБОТКИ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0.07037</cdr:x>
      <cdr:y>0.20079</cdr:y>
    </cdr:from>
    <cdr:to>
      <cdr:x>0.46389</cdr:x>
      <cdr:y>0.24763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3493" y="1099864"/>
          <a:ext cx="3598347" cy="2565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ПРОМЫШЛЕННОСТЬ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0.07037</cdr:x>
      <cdr:y>0.29915</cdr:y>
    </cdr:from>
    <cdr:to>
      <cdr:x>0.46388</cdr:x>
      <cdr:y>0.34599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3493" y="1638621"/>
          <a:ext cx="3598255" cy="2565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ТРАНСПОРТ И СВЯЗЬ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0.07037</cdr:x>
      <cdr:y>0.39302</cdr:y>
    </cdr:from>
    <cdr:to>
      <cdr:x>0.46389</cdr:x>
      <cdr:y>0.43985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3493" y="2152793"/>
          <a:ext cx="3598347" cy="25651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СТРОИТЕЛЬСТВО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0.07037</cdr:x>
      <cdr:y>0.48763</cdr:y>
    </cdr:from>
    <cdr:to>
      <cdr:x>0.46389</cdr:x>
      <cdr:y>0.53447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3493" y="2671049"/>
          <a:ext cx="3598346" cy="2565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РЕСПУБЛИКА БЕЛАРУСЬ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0.07037</cdr:x>
      <cdr:y>0.58775</cdr:y>
    </cdr:from>
    <cdr:to>
      <cdr:x>0.46389</cdr:x>
      <cdr:y>0.63458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43493" y="3219438"/>
          <a:ext cx="3598347" cy="25651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ЗДРАВООХРАНЕНИЕ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0.07037</cdr:x>
      <cdr:y>0.67985</cdr:y>
    </cdr:from>
    <cdr:to>
      <cdr:x>0.46389</cdr:x>
      <cdr:y>0.72669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43493" y="3723921"/>
          <a:ext cx="3598347" cy="2565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ОТДЫХ, КУЛЬТУРА И СПОРТ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0.075</cdr:x>
      <cdr:y>0.76893</cdr:y>
    </cdr:from>
    <cdr:to>
      <cdr:x>0.46852</cdr:x>
      <cdr:y>0.81577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85827" y="4211879"/>
          <a:ext cx="3598346" cy="256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ОБРАЗОВАНИЕ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0.07037</cdr:x>
      <cdr:y>0.87517</cdr:y>
    </cdr:from>
    <cdr:to>
      <cdr:x>0.46389</cdr:x>
      <cdr:y>0.922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43493" y="4793785"/>
          <a:ext cx="3598347" cy="25651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СЕЛЬСКОЕ ХОЗЯЙСТВО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0.31464</cdr:x>
      <cdr:y>0.45916</cdr:y>
    </cdr:from>
    <cdr:to>
      <cdr:x>0.5621</cdr:x>
      <cdr:y>0.69882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19257" y="2806672"/>
          <a:ext cx="2217273" cy="1464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</a:pPr>
          <a:r>
            <a:rPr lang="ru-RU" sz="3000" dirty="0" smtClean="0"/>
            <a:t>Всего </a:t>
          </a:r>
          <a:br>
            <a:rPr lang="ru-RU" sz="3000" dirty="0" smtClean="0"/>
          </a:br>
          <a:r>
            <a:rPr lang="ru-RU" sz="3000" dirty="0" smtClean="0"/>
            <a:t>63 тыс. 795 </a:t>
          </a:r>
          <a:br>
            <a:rPr lang="ru-RU" sz="3000" dirty="0" smtClean="0"/>
          </a:br>
          <a:r>
            <a:rPr lang="ru-RU" sz="3000" dirty="0" smtClean="0"/>
            <a:t>обращений</a:t>
          </a:r>
          <a:endParaRPr lang="ru-RU" sz="3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D483D-0250-44C6-AAAD-FD8128A4C7A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4A4C-B5E2-4973-9F0B-5576EB07A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6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600DF-3C56-470C-99A8-2D8901BAE7B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4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600DF-3C56-470C-99A8-2D8901BAE7B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2F413-675E-4DF2-A8E8-75035C1666E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6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2F413-675E-4DF2-A8E8-75035C1666E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0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7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5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15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65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84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84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9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0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9758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4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35" y="2172580"/>
            <a:ext cx="8521702" cy="3547125"/>
          </a:xfrm>
          <a:prstGeom prst="rect">
            <a:avLst/>
          </a:prstGeom>
          <a:solidFill>
            <a:srgbClr val="FFFFFF">
              <a:alpha val="72157"/>
            </a:srgbClr>
          </a:solidFill>
          <a:ln w="12700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ru-RU" sz="105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 </a:t>
            </a:r>
            <a:r>
              <a:rPr lang="ru-RU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ПЛЕНУМ</a:t>
            </a:r>
          </a:p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комитета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профессионального союза работников образования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</a:t>
            </a:r>
            <a:endParaRPr lang="ru-RU" sz="1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1" descr="Z:\10_Латушкова И. А\Эмблемы, символик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67" y="69280"/>
            <a:ext cx="1524000" cy="21033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110067"/>
            <a:ext cx="5291667" cy="28109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ая выноска 2"/>
          <p:cNvSpPr/>
          <p:nvPr/>
        </p:nvSpPr>
        <p:spPr>
          <a:xfrm>
            <a:off x="93133" y="3259666"/>
            <a:ext cx="8974667" cy="3231654"/>
          </a:xfrm>
          <a:prstGeom prst="wedgeRectCallout">
            <a:avLst>
              <a:gd name="adj1" fmla="val -11731"/>
              <a:gd name="adj2" fmla="val -598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/>
              <a:t>Новы </a:t>
            </a:r>
            <a:r>
              <a:rPr lang="ru-RU" sz="1600" b="1" dirty="0" err="1"/>
              <a:t>механізм</a:t>
            </a:r>
            <a:r>
              <a:rPr lang="ru-RU" sz="1600" b="1" dirty="0"/>
              <a:t> </a:t>
            </a:r>
            <a:r>
              <a:rPr lang="ru-RU" sz="1600" b="1" dirty="0" err="1"/>
              <a:t>нарматыўнага</a:t>
            </a:r>
            <a:r>
              <a:rPr lang="ru-RU" sz="1600" b="1" dirty="0"/>
              <a:t> </a:t>
            </a:r>
            <a:r>
              <a:rPr lang="ru-RU" sz="1600" b="1" dirty="0" err="1"/>
              <a:t>фінансавання</a:t>
            </a:r>
            <a:r>
              <a:rPr lang="ru-RU" sz="1600" b="1" dirty="0"/>
              <a:t> </a:t>
            </a:r>
            <a:r>
              <a:rPr lang="ru-RU" sz="1600" b="1" dirty="0" err="1"/>
              <a:t>ўстаноў</a:t>
            </a:r>
            <a:r>
              <a:rPr lang="ru-RU" sz="1600" b="1" dirty="0"/>
              <a:t> </a:t>
            </a:r>
            <a:r>
              <a:rPr lang="ru-RU" sz="1600" b="1" dirty="0" err="1"/>
              <a:t>адукацыі</a:t>
            </a:r>
            <a:r>
              <a:rPr lang="ru-RU" sz="1600" b="1" dirty="0"/>
              <a:t> </a:t>
            </a:r>
            <a:r>
              <a:rPr lang="ru-RU" sz="1600" b="1" dirty="0" err="1"/>
              <a:t>карэнным</a:t>
            </a:r>
            <a:r>
              <a:rPr lang="ru-RU" sz="1600" b="1" dirty="0"/>
              <a:t> </a:t>
            </a:r>
            <a:r>
              <a:rPr lang="ru-RU" sz="1600" b="1" dirty="0" err="1"/>
              <a:t>чынам</a:t>
            </a:r>
            <a:r>
              <a:rPr lang="ru-RU" sz="1600" b="1" dirty="0"/>
              <a:t> </a:t>
            </a:r>
            <a:r>
              <a:rPr lang="ru-RU" sz="1600" b="1" dirty="0" err="1"/>
              <a:t>змяняе</a:t>
            </a:r>
            <a:r>
              <a:rPr lang="ru-RU" sz="1600" b="1" dirty="0"/>
              <a:t> </a:t>
            </a:r>
            <a:r>
              <a:rPr lang="ru-RU" sz="1600" b="1" dirty="0" err="1"/>
              <a:t>мысленне</a:t>
            </a:r>
            <a:r>
              <a:rPr lang="ru-RU" sz="1600" b="1" dirty="0"/>
              <a:t> </a:t>
            </a:r>
            <a:r>
              <a:rPr lang="ru-RU" sz="1600" b="1" dirty="0" err="1"/>
              <a:t>іх</a:t>
            </a:r>
            <a:r>
              <a:rPr lang="ru-RU" sz="1600" b="1" dirty="0"/>
              <a:t> </a:t>
            </a:r>
            <a:r>
              <a:rPr lang="ru-RU" sz="1600" b="1" dirty="0" err="1"/>
              <a:t>кіраўнікоў</a:t>
            </a:r>
            <a:r>
              <a:rPr lang="ru-RU" sz="1600" b="1" dirty="0"/>
              <a:t>. Разам з </a:t>
            </a:r>
            <a:r>
              <a:rPr lang="ru-RU" sz="1600" b="1" dirty="0" err="1"/>
              <a:t>тым</a:t>
            </a:r>
            <a:r>
              <a:rPr lang="ru-RU" sz="1600" b="1" dirty="0"/>
              <a:t> </a:t>
            </a:r>
            <a:r>
              <a:rPr lang="ru-RU" sz="1600" b="1" dirty="0" err="1"/>
              <a:t>вельмі</a:t>
            </a:r>
            <a:r>
              <a:rPr lang="ru-RU" sz="1600" b="1" dirty="0"/>
              <a:t> важна, </a:t>
            </a:r>
            <a:r>
              <a:rPr lang="ru-RU" sz="1600" b="1" dirty="0" err="1"/>
              <a:t>каб</a:t>
            </a:r>
            <a:r>
              <a:rPr lang="ru-RU" sz="1600" b="1" dirty="0"/>
              <a:t> </a:t>
            </a:r>
            <a:r>
              <a:rPr lang="ru-RU" sz="1600" b="1" dirty="0" err="1"/>
              <a:t>эксперымент</a:t>
            </a:r>
            <a:r>
              <a:rPr lang="ru-RU" sz="1600" b="1" dirty="0"/>
              <a:t> у </a:t>
            </a:r>
            <a:r>
              <a:rPr lang="ru-RU" sz="1600" b="1" dirty="0" err="1"/>
              <a:t>адукацыйнай</a:t>
            </a:r>
            <a:r>
              <a:rPr lang="ru-RU" sz="1600" b="1" dirty="0"/>
              <a:t> </a:t>
            </a:r>
            <a:r>
              <a:rPr lang="ru-RU" sz="1600" b="1" dirty="0" err="1"/>
              <a:t>галіне</a:t>
            </a:r>
            <a:r>
              <a:rPr lang="ru-RU" sz="1600" b="1" dirty="0"/>
              <a:t> не </a:t>
            </a:r>
            <a:r>
              <a:rPr lang="ru-RU" sz="1600" b="1" dirty="0" err="1"/>
              <a:t>зацягнуўся</a:t>
            </a:r>
            <a:r>
              <a:rPr lang="ru-RU" sz="1600" b="1" dirty="0"/>
              <a:t> на </a:t>
            </a:r>
            <a:r>
              <a:rPr lang="ru-RU" sz="1600" b="1" dirty="0" err="1"/>
              <a:t>няпэўны</a:t>
            </a:r>
            <a:r>
              <a:rPr lang="ru-RU" sz="1600" b="1" dirty="0"/>
              <a:t> </a:t>
            </a:r>
            <a:r>
              <a:rPr lang="ru-RU" sz="1600" b="1" dirty="0" err="1"/>
              <a:t>тэрмін</a:t>
            </a:r>
            <a:r>
              <a:rPr lang="ru-RU" sz="1600" b="1" dirty="0"/>
              <a:t>, </a:t>
            </a:r>
            <a:r>
              <a:rPr lang="ru-RU" sz="1600" b="1" dirty="0" err="1"/>
              <a:t>паколькі</a:t>
            </a:r>
            <a:r>
              <a:rPr lang="ru-RU" sz="1600" b="1" dirty="0"/>
              <a:t> </a:t>
            </a:r>
            <a:r>
              <a:rPr lang="ru-RU" sz="1600" b="1" dirty="0" err="1"/>
              <a:t>ўдасканаленне</a:t>
            </a:r>
            <a:r>
              <a:rPr lang="ru-RU" sz="1600" b="1" dirty="0"/>
              <a:t> </a:t>
            </a:r>
            <a:r>
              <a:rPr lang="ru-RU" sz="1600" b="1" dirty="0" err="1"/>
              <a:t>фінансавай</a:t>
            </a:r>
            <a:r>
              <a:rPr lang="ru-RU" sz="1600" b="1" dirty="0"/>
              <a:t> </a:t>
            </a:r>
            <a:r>
              <a:rPr lang="ru-RU" sz="1600" b="1" dirty="0" err="1"/>
              <a:t>сістэмы</a:t>
            </a:r>
            <a:r>
              <a:rPr lang="ru-RU" sz="1600" b="1" dirty="0"/>
              <a:t> было і </a:t>
            </a:r>
            <a:r>
              <a:rPr lang="ru-RU" sz="1600" b="1" dirty="0" err="1"/>
              <a:t>застаецца</a:t>
            </a:r>
            <a:r>
              <a:rPr lang="ru-RU" sz="1600" b="1" dirty="0"/>
              <a:t> для </a:t>
            </a:r>
            <a:r>
              <a:rPr lang="ru-RU" sz="1600" b="1" dirty="0" err="1"/>
              <a:t>адукацыйнай</a:t>
            </a:r>
            <a:r>
              <a:rPr lang="ru-RU" sz="1600" b="1" dirty="0"/>
              <a:t> сферы </a:t>
            </a:r>
            <a:r>
              <a:rPr lang="ru-RU" sz="1600" b="1" dirty="0" err="1"/>
              <a:t>надзвычай</a:t>
            </a:r>
            <a:r>
              <a:rPr lang="ru-RU" sz="1600" b="1" dirty="0"/>
              <a:t> актуальным </a:t>
            </a:r>
            <a:r>
              <a:rPr lang="ru-RU" sz="1600" b="1" dirty="0" err="1"/>
              <a:t>пытаннем</a:t>
            </a:r>
            <a:r>
              <a:rPr lang="ru-RU" sz="1600" b="1" dirty="0"/>
              <a:t>. </a:t>
            </a:r>
            <a:r>
              <a:rPr lang="ru-RU" sz="1600" b="1" dirty="0" err="1"/>
              <a:t>Педагогі</a:t>
            </a:r>
            <a:r>
              <a:rPr lang="ru-RU" sz="1600" b="1" dirty="0"/>
              <a:t> </a:t>
            </a:r>
            <a:r>
              <a:rPr lang="ru-RU" sz="1600" b="1" dirty="0" err="1"/>
              <a:t>чакаюць</a:t>
            </a:r>
            <a:r>
              <a:rPr lang="ru-RU" sz="1600" b="1" dirty="0"/>
              <a:t> </a:t>
            </a:r>
            <a:r>
              <a:rPr lang="ru-RU" sz="1600" b="1" dirty="0" err="1"/>
              <a:t>рэальнага</a:t>
            </a:r>
            <a:r>
              <a:rPr lang="ru-RU" sz="1600" b="1" dirty="0"/>
              <a:t> </a:t>
            </a:r>
            <a:r>
              <a:rPr lang="ru-RU" sz="1600" b="1" dirty="0" err="1"/>
              <a:t>змянення</a:t>
            </a:r>
            <a:r>
              <a:rPr lang="ru-RU" sz="1600" b="1" dirty="0"/>
              <a:t> </a:t>
            </a:r>
            <a:r>
              <a:rPr lang="ru-RU" sz="1600" b="1" dirty="0" err="1"/>
              <a:t>падыходаў</a:t>
            </a:r>
            <a:r>
              <a:rPr lang="ru-RU" sz="1600" b="1" dirty="0"/>
              <a:t> у </a:t>
            </a:r>
            <a:r>
              <a:rPr lang="ru-RU" sz="1600" b="1" dirty="0" err="1"/>
              <a:t>аплаце</a:t>
            </a:r>
            <a:r>
              <a:rPr lang="ru-RU" sz="1600" b="1" dirty="0"/>
              <a:t> </a:t>
            </a:r>
            <a:r>
              <a:rPr lang="ru-RU" sz="1600" b="1" dirty="0" err="1"/>
              <a:t>іх</a:t>
            </a:r>
            <a:r>
              <a:rPr lang="ru-RU" sz="1600" b="1" dirty="0"/>
              <a:t> </a:t>
            </a:r>
            <a:r>
              <a:rPr lang="ru-RU" sz="1600" b="1" dirty="0" err="1"/>
              <a:t>працы</a:t>
            </a:r>
            <a:r>
              <a:rPr lang="ru-RU" sz="1600" b="1" dirty="0"/>
              <a:t>... Да такой </a:t>
            </a:r>
            <a:r>
              <a:rPr lang="ru-RU" sz="1600" b="1" dirty="0" err="1"/>
              <a:t>высновы</a:t>
            </a:r>
            <a:r>
              <a:rPr lang="ru-RU" sz="1600" b="1" dirty="0"/>
              <a:t> </a:t>
            </a:r>
            <a:r>
              <a:rPr lang="ru-RU" sz="1600" b="1" dirty="0" err="1"/>
              <a:t>прыйшлі</a:t>
            </a:r>
            <a:r>
              <a:rPr lang="ru-RU" sz="1600" b="1" dirty="0"/>
              <a:t> </a:t>
            </a:r>
            <a:r>
              <a:rPr lang="ru-RU" sz="1600" b="1" dirty="0" err="1"/>
              <a:t>ўдзельнікі</a:t>
            </a:r>
            <a:r>
              <a:rPr lang="ru-RU" sz="1600" b="1" dirty="0"/>
              <a:t> </a:t>
            </a:r>
            <a:r>
              <a:rPr lang="ru-RU" sz="1600" b="1" dirty="0" err="1"/>
              <a:t>пасяджэння</a:t>
            </a:r>
            <a:r>
              <a:rPr lang="ru-RU" sz="1600" b="1" dirty="0"/>
              <a:t> </a:t>
            </a:r>
            <a:r>
              <a:rPr lang="ru-RU" sz="1600" b="1" dirty="0" err="1"/>
              <a:t>Прэзідыума</a:t>
            </a:r>
            <a:r>
              <a:rPr lang="ru-RU" sz="1600" b="1" dirty="0"/>
              <a:t> ЦК </a:t>
            </a:r>
            <a:r>
              <a:rPr lang="ru-RU" sz="1600" b="1" dirty="0" err="1"/>
              <a:t>Беларускага</a:t>
            </a:r>
            <a:r>
              <a:rPr lang="ru-RU" sz="1600" b="1" dirty="0"/>
              <a:t> </a:t>
            </a:r>
            <a:r>
              <a:rPr lang="ru-RU" sz="1600" b="1" dirty="0" err="1"/>
              <a:t>прафсаюза</a:t>
            </a:r>
            <a:r>
              <a:rPr lang="ru-RU" sz="1600" b="1" dirty="0"/>
              <a:t> </a:t>
            </a:r>
            <a:r>
              <a:rPr lang="ru-RU" sz="1600" b="1" dirty="0" err="1"/>
              <a:t>работнікаў</a:t>
            </a:r>
            <a:r>
              <a:rPr lang="ru-RU" sz="1600" b="1" dirty="0"/>
              <a:t> </a:t>
            </a:r>
            <a:r>
              <a:rPr lang="ru-RU" sz="1600" b="1" dirty="0" err="1"/>
              <a:t>адукацыі</a:t>
            </a:r>
            <a:r>
              <a:rPr lang="ru-RU" sz="1600" b="1" dirty="0"/>
              <a:t> і </a:t>
            </a:r>
            <a:r>
              <a:rPr lang="ru-RU" sz="1600" b="1" dirty="0" err="1" smtClean="0"/>
              <a:t>навукі</a:t>
            </a:r>
            <a:r>
              <a:rPr lang="ru-RU" sz="1600" b="1" dirty="0" smtClean="0"/>
              <a:t>…</a:t>
            </a:r>
          </a:p>
          <a:p>
            <a:r>
              <a:rPr lang="ru-RU" b="1" dirty="0" smtClean="0"/>
              <a:t>....</a:t>
            </a:r>
            <a:r>
              <a:rPr lang="ru-RU" b="1" dirty="0" err="1" smtClean="0"/>
              <a:t>Вынікі</a:t>
            </a:r>
            <a:r>
              <a:rPr lang="ru-RU" b="1" dirty="0" smtClean="0"/>
              <a:t> </a:t>
            </a:r>
            <a:r>
              <a:rPr lang="ru-RU" b="1" dirty="0" err="1"/>
              <a:t>маніторынгу</a:t>
            </a:r>
            <a:endParaRPr lang="ru-RU" b="1" dirty="0"/>
          </a:p>
          <a:p>
            <a:r>
              <a:rPr lang="ru-RU" dirty="0" err="1" smtClean="0"/>
              <a:t>Яшчэ</a:t>
            </a:r>
            <a:r>
              <a:rPr lang="ru-RU" dirty="0" smtClean="0"/>
              <a:t> </a:t>
            </a:r>
            <a:r>
              <a:rPr lang="ru-RU" dirty="0"/>
              <a:t>да старту </a:t>
            </a:r>
            <a:r>
              <a:rPr lang="ru-RU" dirty="0" err="1"/>
              <a:t>эксперымента</a:t>
            </a:r>
            <a:r>
              <a:rPr lang="ru-RU" dirty="0"/>
              <a:t>, </a:t>
            </a:r>
            <a:r>
              <a:rPr lang="ru-RU" dirty="0" err="1"/>
              <a:t>каб</a:t>
            </a:r>
            <a:r>
              <a:rPr lang="ru-RU" dirty="0"/>
              <a:t> </a:t>
            </a:r>
            <a:r>
              <a:rPr lang="ru-RU" dirty="0" err="1"/>
              <a:t>падрыхтавацца</a:t>
            </a:r>
            <a:r>
              <a:rPr lang="ru-RU" dirty="0"/>
              <a:t> да работы ў новых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пры</a:t>
            </a:r>
            <a:r>
              <a:rPr lang="ru-RU" dirty="0"/>
              <a:t> ЦК </a:t>
            </a:r>
            <a:r>
              <a:rPr lang="ru-RU" dirty="0" err="1"/>
              <a:t>галіновага</a:t>
            </a:r>
            <a:r>
              <a:rPr lang="ru-RU" dirty="0"/>
              <a:t> </a:t>
            </a:r>
            <a:r>
              <a:rPr lang="ru-RU" dirty="0" err="1"/>
              <a:t>прафсаюза</a:t>
            </a:r>
            <a:r>
              <a:rPr lang="ru-RU" dirty="0"/>
              <a:t> была </a:t>
            </a:r>
            <a:r>
              <a:rPr lang="ru-RU" dirty="0" err="1"/>
              <a:t>створана</a:t>
            </a:r>
            <a:r>
              <a:rPr lang="ru-RU" dirty="0"/>
              <a:t> рабочая </a:t>
            </a:r>
            <a:r>
              <a:rPr lang="ru-RU" dirty="0" err="1"/>
              <a:t>група</a:t>
            </a:r>
            <a:r>
              <a:rPr lang="ru-RU" dirty="0"/>
              <a:t> па </a:t>
            </a:r>
            <a:r>
              <a:rPr lang="ru-RU" dirty="0" err="1"/>
              <a:t>вывучэнні</a:t>
            </a:r>
            <a:r>
              <a:rPr lang="ru-RU" dirty="0"/>
              <a:t> </a:t>
            </a:r>
            <a:r>
              <a:rPr lang="ru-RU" dirty="0" err="1"/>
              <a:t>ўдасканалення</a:t>
            </a:r>
            <a:r>
              <a:rPr lang="ru-RU" dirty="0"/>
              <a:t> </a:t>
            </a:r>
            <a:r>
              <a:rPr lang="ru-RU" dirty="0" err="1"/>
              <a:t>механізма</a:t>
            </a:r>
            <a:r>
              <a:rPr lang="ru-RU" dirty="0"/>
              <a:t> </a:t>
            </a:r>
            <a:r>
              <a:rPr lang="ru-RU" dirty="0" err="1"/>
              <a:t>фінансавання</a:t>
            </a:r>
            <a:r>
              <a:rPr lang="ru-RU" dirty="0"/>
              <a:t> </a:t>
            </a:r>
            <a:r>
              <a:rPr lang="ru-RU" dirty="0" err="1"/>
              <a:t>ўстаноў</a:t>
            </a:r>
            <a:r>
              <a:rPr lang="ru-RU" dirty="0"/>
              <a:t> </a:t>
            </a:r>
            <a:r>
              <a:rPr lang="ru-RU" dirty="0" err="1" smtClean="0"/>
              <a:t>адукацыі</a:t>
            </a:r>
            <a:r>
              <a:rPr lang="ru-RU" dirty="0" smtClean="0"/>
              <a:t>….</a:t>
            </a:r>
          </a:p>
          <a:p>
            <a:r>
              <a:rPr lang="ru-RU" b="1" dirty="0" smtClean="0"/>
              <a:t>....Плюсы </a:t>
            </a:r>
            <a:r>
              <a:rPr lang="ru-RU" b="1" dirty="0"/>
              <a:t>і </a:t>
            </a:r>
            <a:r>
              <a:rPr lang="ru-RU" b="1" dirty="0" err="1"/>
              <a:t>мінусы</a:t>
            </a: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якія</a:t>
            </a:r>
            <a:r>
              <a:rPr lang="ru-RU" dirty="0"/>
              <a:t> </a:t>
            </a:r>
            <a:r>
              <a:rPr lang="ru-RU" dirty="0" err="1"/>
              <a:t>акалічнасці</a:t>
            </a:r>
            <a:r>
              <a:rPr lang="ru-RU" dirty="0"/>
              <a:t> </a:t>
            </a:r>
            <a:r>
              <a:rPr lang="ru-RU" dirty="0" err="1"/>
              <a:t>сёння</a:t>
            </a:r>
            <a:r>
              <a:rPr lang="ru-RU" dirty="0"/>
              <a:t> </a:t>
            </a:r>
            <a:r>
              <a:rPr lang="ru-RU" dirty="0" err="1"/>
              <a:t>звяртаюць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эканамісты</a:t>
            </a:r>
            <a:r>
              <a:rPr lang="ru-RU" dirty="0" smtClean="0"/>
              <a:t>?...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5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12_Общая (для проектов, вставок, предложений)\Фото, видео\2017_Коллегия\Kollegija_2017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5" y="154134"/>
            <a:ext cx="7611832" cy="54769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275" y="6037939"/>
            <a:ext cx="9150275" cy="68326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prstClr val="white"/>
                </a:solidFill>
              </a:rPr>
              <a:t>В Отраслевое соглашение внесены </a:t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изменения и дополнения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788913" y="1489046"/>
            <a:ext cx="6407754" cy="1938992"/>
          </a:xfrm>
          <a:prstGeom prst="round1Rect">
            <a:avLst>
              <a:gd name="adj" fmla="val 50000"/>
            </a:avLst>
          </a:prstGeom>
          <a:solidFill>
            <a:srgbClr val="D0E2F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/>
              <a:t>…..устанавливать </a:t>
            </a:r>
            <a:r>
              <a:rPr lang="ru-RU" sz="2400" dirty="0"/>
              <a:t>дополнительные меры материального стимулирования </a:t>
            </a:r>
            <a:r>
              <a:rPr lang="ru-RU" sz="2400" dirty="0" smtClean="0"/>
              <a:t>работникам </a:t>
            </a:r>
            <a:r>
              <a:rPr lang="ru-RU" sz="2400" dirty="0"/>
              <a:t>из числа выпускников </a:t>
            </a:r>
            <a:r>
              <a:rPr lang="ru-RU" sz="2400" dirty="0" smtClean="0"/>
              <a:t>с </a:t>
            </a:r>
            <a:r>
              <a:rPr lang="ru-RU" sz="2400" dirty="0"/>
              <a:t>учетом объема и качества выполняемых работ, проявленной инициативы в первые три года </a:t>
            </a:r>
            <a:r>
              <a:rPr lang="ru-RU" sz="2400" dirty="0" smtClean="0"/>
              <a:t>работы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7735" y="90407"/>
            <a:ext cx="9076266" cy="782309"/>
          </a:xfrm>
          <a:prstGeom prst="rect">
            <a:avLst/>
          </a:prstGeom>
          <a:gradFill flip="none" rotWithShape="1">
            <a:gsLst>
              <a:gs pos="0">
                <a:srgbClr val="A0DCE4"/>
              </a:gs>
              <a:gs pos="100000">
                <a:schemeClr val="bg1"/>
              </a:gs>
            </a:gsLst>
            <a:lin ang="0" scaled="1"/>
            <a:tileRect/>
          </a:gradFill>
          <a:effectLst>
            <a:reflection blurRad="6350" stA="50000" endA="300" endPos="38500" dist="508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54013"/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СОЦИАЛЬНОЕ ПАРТНЕРСТВО  В ДЕЙСТВИИ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с одним скругленным углом 24"/>
          <p:cNvSpPr/>
          <p:nvPr/>
        </p:nvSpPr>
        <p:spPr>
          <a:xfrm>
            <a:off x="1024467" y="4203556"/>
            <a:ext cx="7882466" cy="2308324"/>
          </a:xfrm>
          <a:prstGeom prst="round1Rect">
            <a:avLst>
              <a:gd name="adj" fmla="val 50000"/>
            </a:avLst>
          </a:prstGeom>
          <a:solidFill>
            <a:srgbClr val="D0E2F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2400" dirty="0" smtClean="0"/>
              <a:t>….продление</a:t>
            </a:r>
            <a:r>
              <a:rPr lang="ru-RU" sz="2400" dirty="0"/>
              <a:t>, заключение контрактов с работниками </a:t>
            </a:r>
            <a:r>
              <a:rPr lang="ru-RU" sz="2400" dirty="0" err="1"/>
              <a:t>предпенсионного</a:t>
            </a:r>
            <a:r>
              <a:rPr lang="ru-RU" sz="2400" dirty="0"/>
              <a:t> возраста добросовестно работающими и не допускающими нарушений трудовой и исполнительской дисциплины, на срок не менее чем на пять лет до достижения общеустановленного пенсионного возраста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176288" y="1489046"/>
            <a:ext cx="612625" cy="232179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6"/>
          <p:cNvSpPr/>
          <p:nvPr/>
        </p:nvSpPr>
        <p:spPr>
          <a:xfrm>
            <a:off x="176288" y="1312333"/>
            <a:ext cx="1696358" cy="17671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406415" y="4218556"/>
            <a:ext cx="612625" cy="232179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6"/>
          <p:cNvSpPr/>
          <p:nvPr/>
        </p:nvSpPr>
        <p:spPr>
          <a:xfrm>
            <a:off x="406415" y="4013200"/>
            <a:ext cx="1696358" cy="19882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40" y="1738159"/>
            <a:ext cx="2400560" cy="23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788913" y="1466987"/>
            <a:ext cx="7940220" cy="1938992"/>
          </a:xfrm>
          <a:prstGeom prst="round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заключение контрактов на срок не менее пяти лет с работниками, успешно и добросовестно исполняющими должностные обязанности </a:t>
            </a:r>
            <a:r>
              <a:rPr lang="ru-RU" sz="2400" dirty="0" smtClean="0"/>
              <a:t> с </a:t>
            </a:r>
            <a:r>
              <a:rPr lang="ru-RU" sz="2400" dirty="0"/>
              <a:t>обязательным включением в контракты условий повышения тарифной ставки </a:t>
            </a:r>
            <a:r>
              <a:rPr lang="ru-RU" sz="2400" dirty="0" smtClean="0"/>
              <a:t>и </a:t>
            </a:r>
            <a:r>
              <a:rPr lang="ru-RU" sz="2400" dirty="0"/>
              <a:t>предоставлений дополнительного </a:t>
            </a:r>
            <a:r>
              <a:rPr lang="ru-RU" sz="2400" dirty="0" smtClean="0"/>
              <a:t>отпуска</a:t>
            </a:r>
            <a:endParaRPr lang="ru-RU" sz="24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7735" y="90407"/>
            <a:ext cx="9076266" cy="782309"/>
          </a:xfrm>
          <a:prstGeom prst="rect">
            <a:avLst/>
          </a:prstGeom>
          <a:gradFill flip="none" rotWithShape="1">
            <a:gsLst>
              <a:gs pos="0">
                <a:srgbClr val="A0DCE4"/>
              </a:gs>
              <a:gs pos="100000">
                <a:schemeClr val="bg1"/>
              </a:gs>
            </a:gsLst>
            <a:lin ang="0" scaled="1"/>
            <a:tileRect/>
          </a:gradFill>
          <a:effectLst>
            <a:reflection blurRad="6350" stA="50000" endA="300" endPos="38500" dist="508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54013"/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СОЦИАЛЬНОЕ ПАРТНЕРСТВО  В ДЕЙСТВИИ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с одним скругленным углом 24"/>
          <p:cNvSpPr/>
          <p:nvPr/>
        </p:nvSpPr>
        <p:spPr>
          <a:xfrm>
            <a:off x="1019040" y="4450735"/>
            <a:ext cx="6558627" cy="1938992"/>
          </a:xfrm>
          <a:prstGeom prst="round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извещение </a:t>
            </a:r>
            <a:r>
              <a:rPr lang="ru-RU" sz="2400" dirty="0"/>
              <a:t>нанимателем в письменном виде по просьбе работника, не имеющего нарушений трудовой дисциплины, о причине (причинах) </a:t>
            </a:r>
            <a:r>
              <a:rPr lang="ru-RU" sz="2400" dirty="0" err="1"/>
              <a:t>непродления</a:t>
            </a:r>
            <a:r>
              <a:rPr lang="ru-RU" sz="2400" dirty="0"/>
              <a:t>  (</a:t>
            </a:r>
            <a:r>
              <a:rPr lang="ru-RU" sz="2400" dirty="0" err="1"/>
              <a:t>незаключения</a:t>
            </a:r>
            <a:r>
              <a:rPr lang="ru-RU" sz="2400" dirty="0"/>
              <a:t> нового) контракта с ним.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65" y="4408680"/>
            <a:ext cx="2071435" cy="2023102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/>
        </p:nvSpPr>
        <p:spPr>
          <a:xfrm rot="10800000">
            <a:off x="381014" y="4523368"/>
            <a:ext cx="612625" cy="232179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6"/>
          <p:cNvSpPr/>
          <p:nvPr/>
        </p:nvSpPr>
        <p:spPr>
          <a:xfrm>
            <a:off x="381014" y="4318012"/>
            <a:ext cx="1696358" cy="19882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169345" y="1509200"/>
            <a:ext cx="612625" cy="232179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6"/>
          <p:cNvSpPr/>
          <p:nvPr/>
        </p:nvSpPr>
        <p:spPr>
          <a:xfrm>
            <a:off x="169345" y="1295377"/>
            <a:ext cx="1696358" cy="19882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290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СТАВНЫЕ МЕРОПРИЯТИЯ\2016-Коллегия\img_3990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9" y="476674"/>
            <a:ext cx="1354341" cy="10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2661" y="4072259"/>
            <a:ext cx="3661582" cy="69341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142 местных соглашения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979" y="4805388"/>
            <a:ext cx="3703010" cy="751556"/>
          </a:xfrm>
          <a:prstGeom prst="roundRect">
            <a:avLst>
              <a:gd name="adj" fmla="val 0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6899 коллективных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договоров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81" descr="Z:\10_Латушкова И. А\Эмблемы, символик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1" y="349884"/>
            <a:ext cx="873327" cy="1262378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9244" y="308624"/>
            <a:ext cx="560961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ОТРАСЛЕВОЕ СОГЛАШЕНИЕ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3917" y="5589240"/>
            <a:ext cx="3680326" cy="99095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более 625 тысяч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работников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отрасли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739" y="1930297"/>
            <a:ext cx="3660621" cy="778623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региональных соглашений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6646708"/>
            <a:ext cx="9143999" cy="2112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984" y="1691183"/>
            <a:ext cx="0" cy="476215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572000" y="1806838"/>
            <a:ext cx="4309639" cy="902082"/>
          </a:xfrm>
          <a:prstGeom prst="roundRect">
            <a:avLst>
              <a:gd name="adj" fmla="val 23368"/>
            </a:avLst>
          </a:prstGeom>
          <a:gradFill>
            <a:gsLst>
              <a:gs pos="54600">
                <a:schemeClr val="bg1"/>
              </a:gs>
              <a:gs pos="100000">
                <a:srgbClr val="FFFFFF"/>
              </a:gs>
              <a:gs pos="0">
                <a:srgbClr val="B5E1F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Организация,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нормирование</a:t>
            </a:r>
            <a:b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и оплата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труда по согласованию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с профсоюзом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21078" y="4149080"/>
            <a:ext cx="4320480" cy="1015761"/>
          </a:xfrm>
          <a:prstGeom prst="roundRect">
            <a:avLst/>
          </a:prstGeom>
          <a:gradFill flip="none" rotWithShape="1">
            <a:gsLst>
              <a:gs pos="0">
                <a:srgbClr val="B5E1F5"/>
              </a:gs>
              <a:gs pos="5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Охрана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труда,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т.ч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выплата единовременной материальной помощи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пострадавшим на производстве 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2000" y="2906927"/>
            <a:ext cx="4357975" cy="1024119"/>
          </a:xfrm>
          <a:prstGeom prst="roundRect">
            <a:avLst/>
          </a:prstGeom>
          <a:gradFill flip="none" rotWithShape="1">
            <a:gsLst>
              <a:gs pos="0">
                <a:srgbClr val="B5E1F5"/>
              </a:gs>
              <a:gs pos="5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Правовое обеспечение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трудовых отношений, развитие </a:t>
            </a:r>
            <a:b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социального партнёрства.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Гарантии занятости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21078" y="5402822"/>
            <a:ext cx="4320480" cy="978505"/>
          </a:xfrm>
          <a:prstGeom prst="roundRect">
            <a:avLst/>
          </a:prstGeom>
          <a:gradFill flip="none" rotWithShape="1">
            <a:gsLst>
              <a:gs pos="0">
                <a:srgbClr val="B5E1F5"/>
              </a:gs>
              <a:gs pos="5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Социальные гарантии, жилищно-</a:t>
            </a:r>
            <a:b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бытовые условия, охрана здоровья </a:t>
            </a:r>
            <a:b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 организация отдыха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работников и молодежи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07216" y="850702"/>
            <a:ext cx="61136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 dirty="0">
                <a:cs typeface="Times New Roman" panose="02020603050405020304" pitchFamily="18" charset="0"/>
              </a:rPr>
              <a:t>Нормы и гарантии Соглашения являются обязательными  минимальными  для всех соответствующих организаций системы Министерства  и  не могут быть снижены</a:t>
            </a:r>
          </a:p>
        </p:txBody>
      </p:sp>
      <p:pic>
        <p:nvPicPr>
          <p:cNvPr id="2050" name="Picture 2" descr="D:\УСТАВНЫЕ МЕРОПРИЯТИЯ\2017_Коллегия\Крым-получит-зарубежные-инвестиции-в-обход-санкц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64" y="1789588"/>
            <a:ext cx="1415998" cy="8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3" y="2891136"/>
            <a:ext cx="1220851" cy="9481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3" y="4197330"/>
            <a:ext cx="1244077" cy="9330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2" y="5256004"/>
            <a:ext cx="1339150" cy="114182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282826" y="2869818"/>
            <a:ext cx="3857126" cy="1061228"/>
          </a:xfrm>
          <a:prstGeom prst="roundRect">
            <a:avLst>
              <a:gd name="adj" fmla="val 0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Тарифное соглашение между Профсоюзом НАН и Национальной академией наук Беларуси на 2015-2017 гг.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5" y="135466"/>
            <a:ext cx="8159657" cy="64346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6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4"/>
          <a:stretch/>
        </p:blipFill>
        <p:spPr>
          <a:xfrm>
            <a:off x="177801" y="180796"/>
            <a:ext cx="5486400" cy="240153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ая выноска 3"/>
          <p:cNvSpPr/>
          <p:nvPr/>
        </p:nvSpPr>
        <p:spPr>
          <a:xfrm>
            <a:off x="42333" y="2863715"/>
            <a:ext cx="9025466" cy="3416320"/>
          </a:xfrm>
          <a:prstGeom prst="wedgeRectCallout">
            <a:avLst>
              <a:gd name="adj1" fmla="val -22897"/>
              <a:gd name="adj2" fmla="val -604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….. </a:t>
            </a:r>
            <a:r>
              <a:rPr lang="ru-RU" b="1" dirty="0" err="1" smtClean="0"/>
              <a:t>Старшыня</a:t>
            </a:r>
            <a:r>
              <a:rPr lang="ru-RU" b="1" dirty="0" smtClean="0"/>
              <a:t> </a:t>
            </a:r>
            <a:r>
              <a:rPr lang="ru-RU" b="1" dirty="0"/>
              <a:t>ЦК </a:t>
            </a:r>
            <a:r>
              <a:rPr lang="ru-RU" b="1" dirty="0" err="1"/>
              <a:t>Беларускага</a:t>
            </a:r>
            <a:r>
              <a:rPr lang="ru-RU" b="1" dirty="0"/>
              <a:t> </a:t>
            </a:r>
            <a:r>
              <a:rPr lang="ru-RU" b="1" dirty="0" err="1"/>
              <a:t>прафсаюза</a:t>
            </a:r>
            <a:r>
              <a:rPr lang="ru-RU" b="1" dirty="0"/>
              <a:t> </a:t>
            </a:r>
            <a:r>
              <a:rPr lang="ru-RU" b="1" dirty="0" err="1"/>
              <a:t>работн</a:t>
            </a:r>
            <a:r>
              <a:rPr lang="en-US" b="1" dirty="0" err="1"/>
              <a:t>i</a:t>
            </a:r>
            <a:r>
              <a:rPr lang="ru-RU" b="1" dirty="0" err="1"/>
              <a:t>каў</a:t>
            </a:r>
            <a:r>
              <a:rPr lang="ru-RU" b="1" dirty="0"/>
              <a:t> </a:t>
            </a:r>
            <a:r>
              <a:rPr lang="ru-RU" b="1" dirty="0" err="1"/>
              <a:t>адукацы</a:t>
            </a:r>
            <a:r>
              <a:rPr lang="en-US" b="1" dirty="0" err="1"/>
              <a:t>i</a:t>
            </a:r>
            <a:r>
              <a:rPr lang="en-US" b="1" dirty="0"/>
              <a:t> </a:t>
            </a:r>
            <a:r>
              <a:rPr lang="en-US" b="1" dirty="0" err="1"/>
              <a:t>i</a:t>
            </a:r>
            <a:r>
              <a:rPr lang="en-US" b="1" dirty="0"/>
              <a:t> </a:t>
            </a:r>
            <a:r>
              <a:rPr lang="ru-RU" b="1" dirty="0" err="1"/>
              <a:t>навук</a:t>
            </a:r>
            <a:r>
              <a:rPr lang="en-US" b="1" dirty="0" err="1"/>
              <a:t>i</a:t>
            </a:r>
            <a:r>
              <a:rPr lang="en-US" b="1" dirty="0"/>
              <a:t> </a:t>
            </a:r>
            <a:r>
              <a:rPr lang="ru-RU" b="1" dirty="0" err="1"/>
              <a:t>Аляксандр</a:t>
            </a:r>
            <a:r>
              <a:rPr lang="ru-RU" b="1" dirty="0"/>
              <a:t> БОЙКА</a:t>
            </a:r>
            <a:r>
              <a:rPr lang="ru-RU" dirty="0"/>
              <a:t> </a:t>
            </a:r>
            <a:r>
              <a:rPr lang="ru-RU" dirty="0" err="1"/>
              <a:t>ўпэўнены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атэстацыя</a:t>
            </a:r>
            <a:r>
              <a:rPr lang="ru-RU" dirty="0"/>
              <a:t> </a:t>
            </a:r>
            <a:r>
              <a:rPr lang="ru-RU" dirty="0" err="1"/>
              <a:t>педагогаў</a:t>
            </a:r>
            <a:r>
              <a:rPr lang="ru-RU" dirty="0"/>
              <a:t> </a:t>
            </a:r>
            <a:r>
              <a:rPr lang="ru-RU" dirty="0" err="1"/>
              <a:t>з'яўляецца</a:t>
            </a:r>
            <a:r>
              <a:rPr lang="ru-RU" dirty="0"/>
              <a:t> </a:t>
            </a:r>
            <a:r>
              <a:rPr lang="ru-RU" dirty="0" err="1"/>
              <a:t>неад'емнай</a:t>
            </a:r>
            <a:r>
              <a:rPr lang="ru-RU" dirty="0"/>
              <a:t> </a:t>
            </a:r>
            <a:r>
              <a:rPr lang="ru-RU" dirty="0" err="1"/>
              <a:t>умовай</a:t>
            </a:r>
            <a:r>
              <a:rPr lang="ru-RU" dirty="0"/>
              <a:t> </a:t>
            </a:r>
            <a:r>
              <a:rPr lang="ru-RU" dirty="0" err="1"/>
              <a:t>павышэння</a:t>
            </a:r>
            <a:r>
              <a:rPr lang="ru-RU" dirty="0"/>
              <a:t> </a:t>
            </a:r>
            <a:r>
              <a:rPr lang="ru-RU" dirty="0" err="1"/>
              <a:t>якасц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адукацы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/>
              <a:t>але </a:t>
            </a:r>
            <a:r>
              <a:rPr lang="ru-RU" dirty="0" err="1"/>
              <a:t>квал</a:t>
            </a:r>
            <a:r>
              <a:rPr lang="en-US" dirty="0" err="1"/>
              <a:t>i</a:t>
            </a:r>
            <a:r>
              <a:rPr lang="ru-RU" dirty="0"/>
              <a:t>ф</a:t>
            </a:r>
            <a:r>
              <a:rPr lang="en-US" dirty="0" err="1"/>
              <a:t>i</a:t>
            </a:r>
            <a:r>
              <a:rPr lang="ru-RU" dirty="0" err="1"/>
              <a:t>кацыйная</a:t>
            </a:r>
            <a:r>
              <a:rPr lang="ru-RU" dirty="0"/>
              <a:t> </a:t>
            </a:r>
            <a:r>
              <a:rPr lang="ru-RU" dirty="0" err="1"/>
              <a:t>катэгорыя</a:t>
            </a:r>
            <a:r>
              <a:rPr lang="ru-RU" dirty="0"/>
              <a:t> пав</a:t>
            </a:r>
            <a:r>
              <a:rPr lang="en-US" dirty="0" err="1"/>
              <a:t>i</a:t>
            </a:r>
            <a:r>
              <a:rPr lang="ru-RU" dirty="0" err="1"/>
              <a:t>нна</a:t>
            </a:r>
            <a:r>
              <a:rPr lang="ru-RU" dirty="0"/>
              <a:t> </a:t>
            </a:r>
            <a:r>
              <a:rPr lang="ru-RU" dirty="0" err="1"/>
              <a:t>быць</a:t>
            </a:r>
            <a:r>
              <a:rPr lang="ru-RU" dirty="0"/>
              <a:t> не проста </a:t>
            </a:r>
            <a:r>
              <a:rPr lang="ru-RU" dirty="0" err="1"/>
              <a:t>часткай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ru-RU" dirty="0"/>
              <a:t>м</a:t>
            </a:r>
            <a:r>
              <a:rPr lang="en-US" dirty="0" err="1"/>
              <a:t>i</a:t>
            </a:r>
            <a:r>
              <a:rPr lang="ru-RU" dirty="0" err="1"/>
              <a:t>джу</a:t>
            </a:r>
            <a:r>
              <a:rPr lang="ru-RU" dirty="0"/>
              <a:t> педагога, а </a:t>
            </a:r>
            <a:r>
              <a:rPr lang="ru-RU" dirty="0" err="1"/>
              <a:t>гарантаваць</a:t>
            </a:r>
            <a:r>
              <a:rPr lang="ru-RU" dirty="0"/>
              <a:t> яму </a:t>
            </a:r>
            <a:r>
              <a:rPr lang="ru-RU" dirty="0" err="1"/>
              <a:t>адпаведны</a:t>
            </a:r>
            <a:r>
              <a:rPr lang="ru-RU" dirty="0"/>
              <a:t> </a:t>
            </a:r>
            <a:r>
              <a:rPr lang="ru-RU" dirty="0" err="1"/>
              <a:t>ўзровень</a:t>
            </a:r>
            <a:r>
              <a:rPr lang="ru-RU" dirty="0"/>
              <a:t> </a:t>
            </a:r>
            <a:r>
              <a:rPr lang="ru-RU" dirty="0" err="1"/>
              <a:t>заробкаў</a:t>
            </a:r>
            <a:r>
              <a:rPr lang="ru-RU" dirty="0"/>
              <a:t>. </a:t>
            </a:r>
            <a:r>
              <a:rPr lang="ru-RU" dirty="0" err="1"/>
              <a:t>Педагогі</a:t>
            </a:r>
            <a:r>
              <a:rPr lang="ru-RU" dirty="0"/>
              <a:t> </a:t>
            </a:r>
            <a:r>
              <a:rPr lang="ru-RU" dirty="0" err="1"/>
              <a:t>павінны</a:t>
            </a:r>
            <a:r>
              <a:rPr lang="ru-RU" dirty="0"/>
              <a:t> </a:t>
            </a:r>
            <a:r>
              <a:rPr lang="ru-RU" dirty="0" err="1"/>
              <a:t>быць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зацікаўлены</a:t>
            </a:r>
            <a:r>
              <a:rPr lang="ru-RU" dirty="0"/>
              <a:t> ў </a:t>
            </a:r>
            <a:r>
              <a:rPr lang="ru-RU" dirty="0" err="1"/>
              <a:t>павышэнні</a:t>
            </a:r>
            <a:r>
              <a:rPr lang="ru-RU" dirty="0"/>
              <a:t> </a:t>
            </a:r>
            <a:r>
              <a:rPr lang="ru-RU" dirty="0" err="1"/>
              <a:t>кваліфікацыі</a:t>
            </a:r>
            <a:r>
              <a:rPr lang="ru-RU" dirty="0"/>
              <a:t>, але для </a:t>
            </a:r>
            <a:r>
              <a:rPr lang="ru-RU" dirty="0" err="1"/>
              <a:t>гэтага</a:t>
            </a:r>
            <a:r>
              <a:rPr lang="ru-RU" dirty="0"/>
              <a:t> </a:t>
            </a:r>
            <a:r>
              <a:rPr lang="ru-RU" dirty="0" err="1"/>
              <a:t>неабходна</a:t>
            </a:r>
            <a:r>
              <a:rPr lang="ru-RU" dirty="0"/>
              <a:t> </a:t>
            </a:r>
            <a:r>
              <a:rPr lang="ru-RU" dirty="0" err="1"/>
              <a:t>задзейнічаць</a:t>
            </a:r>
            <a:r>
              <a:rPr lang="ru-RU" dirty="0"/>
              <a:t> у </a:t>
            </a:r>
            <a:r>
              <a:rPr lang="ru-RU" dirty="0" err="1"/>
              <a:t>тым</a:t>
            </a:r>
            <a:r>
              <a:rPr lang="ru-RU" dirty="0"/>
              <a:t> </a:t>
            </a:r>
            <a:r>
              <a:rPr lang="ru-RU" dirty="0" err="1"/>
              <a:t>ліку</a:t>
            </a:r>
            <a:r>
              <a:rPr lang="ru-RU" dirty="0"/>
              <a:t> і </a:t>
            </a:r>
            <a:r>
              <a:rPr lang="ru-RU" dirty="0" err="1"/>
              <a:t>фінансавыя</a:t>
            </a:r>
            <a:r>
              <a:rPr lang="ru-RU" dirty="0"/>
              <a:t> </a:t>
            </a:r>
            <a:r>
              <a:rPr lang="ru-RU" dirty="0" err="1"/>
              <a:t>стымулы</a:t>
            </a:r>
            <a:r>
              <a:rPr lang="ru-RU" dirty="0"/>
              <a:t>. “</a:t>
            </a:r>
            <a:r>
              <a:rPr lang="ru-RU" dirty="0" err="1"/>
              <a:t>Менавіта</a:t>
            </a:r>
            <a:r>
              <a:rPr lang="ru-RU" dirty="0"/>
              <a:t> </a:t>
            </a:r>
            <a:r>
              <a:rPr lang="ru-RU" dirty="0" err="1"/>
              <a:t>таму</a:t>
            </a:r>
            <a:r>
              <a:rPr lang="ru-RU" dirty="0"/>
              <a:t>, </a:t>
            </a:r>
            <a:r>
              <a:rPr lang="ru-RU" dirty="0" err="1"/>
              <a:t>калі</a:t>
            </a:r>
            <a:r>
              <a:rPr lang="ru-RU" dirty="0"/>
              <a:t> </a:t>
            </a:r>
            <a:r>
              <a:rPr lang="ru-RU" dirty="0" err="1"/>
              <a:t>пераглядаўся</a:t>
            </a:r>
            <a:r>
              <a:rPr lang="ru-RU" dirty="0"/>
              <a:t> </a:t>
            </a:r>
            <a:r>
              <a:rPr lang="ru-RU" dirty="0" err="1"/>
              <a:t>парадак</a:t>
            </a:r>
            <a:r>
              <a:rPr lang="ru-RU" dirty="0"/>
              <a:t> </a:t>
            </a:r>
            <a:r>
              <a:rPr lang="ru-RU" dirty="0" err="1"/>
              <a:t>атэстацыі</a:t>
            </a:r>
            <a:r>
              <a:rPr lang="ru-RU" dirty="0"/>
              <a:t> </a:t>
            </a:r>
            <a:r>
              <a:rPr lang="ru-RU" dirty="0" err="1"/>
              <a:t>педагагічных</a:t>
            </a:r>
            <a:r>
              <a:rPr lang="ru-RU" dirty="0"/>
              <a:t> </a:t>
            </a:r>
            <a:r>
              <a:rPr lang="ru-RU" dirty="0" err="1"/>
              <a:t>работнікаў</a:t>
            </a:r>
            <a:r>
              <a:rPr lang="ru-RU" dirty="0"/>
              <a:t>, мы </a:t>
            </a:r>
            <a:r>
              <a:rPr lang="ru-RU" dirty="0" err="1"/>
              <a:t>настойвалі</a:t>
            </a:r>
            <a:r>
              <a:rPr lang="ru-RU" dirty="0"/>
              <a:t> на </a:t>
            </a:r>
            <a:r>
              <a:rPr lang="ru-RU" dirty="0" err="1"/>
              <a:t>дыферэнцыяваным</a:t>
            </a:r>
            <a:r>
              <a:rPr lang="ru-RU" dirty="0"/>
              <a:t> </a:t>
            </a:r>
            <a:r>
              <a:rPr lang="ru-RU" dirty="0" err="1"/>
              <a:t>павелічэнні</a:t>
            </a:r>
            <a:r>
              <a:rPr lang="ru-RU" dirty="0"/>
              <a:t> </a:t>
            </a:r>
            <a:r>
              <a:rPr lang="ru-RU" dirty="0" err="1"/>
              <a:t>памераў</a:t>
            </a:r>
            <a:r>
              <a:rPr lang="ru-RU" dirty="0"/>
              <a:t> </a:t>
            </a:r>
            <a:r>
              <a:rPr lang="ru-RU" dirty="0" err="1"/>
              <a:t>надбавак</a:t>
            </a:r>
            <a:r>
              <a:rPr lang="ru-RU" dirty="0"/>
              <a:t> за </a:t>
            </a:r>
            <a:r>
              <a:rPr lang="ru-RU" dirty="0" err="1"/>
              <a:t>кваліфікацыйныя</a:t>
            </a:r>
            <a:r>
              <a:rPr lang="ru-RU" dirty="0"/>
              <a:t> </a:t>
            </a:r>
            <a:r>
              <a:rPr lang="ru-RU" dirty="0" err="1"/>
              <a:t>катэгорыі</a:t>
            </a:r>
            <a:r>
              <a:rPr lang="ru-RU" dirty="0"/>
              <a:t> – </a:t>
            </a:r>
            <a:r>
              <a:rPr lang="ru-RU" dirty="0" err="1"/>
              <a:t>каб</a:t>
            </a:r>
            <a:r>
              <a:rPr lang="ru-RU" dirty="0"/>
              <a:t> </a:t>
            </a:r>
            <a:r>
              <a:rPr lang="ru-RU" dirty="0" err="1"/>
              <a:t>заробак</a:t>
            </a:r>
            <a:r>
              <a:rPr lang="ru-RU" dirty="0"/>
              <a:t> </a:t>
            </a:r>
            <a:r>
              <a:rPr lang="ru-RU" dirty="0" err="1"/>
              <a:t>напрамую</a:t>
            </a:r>
            <a:r>
              <a:rPr lang="ru-RU" dirty="0"/>
              <a:t> </a:t>
            </a:r>
            <a:r>
              <a:rPr lang="ru-RU" dirty="0" err="1"/>
              <a:t>залежаў</a:t>
            </a:r>
            <a:r>
              <a:rPr lang="ru-RU" dirty="0"/>
              <a:t> ад </a:t>
            </a:r>
            <a:r>
              <a:rPr lang="ru-RU" dirty="0" err="1"/>
              <a:t>кваліфікацыі</a:t>
            </a:r>
            <a:r>
              <a:rPr lang="ru-RU" dirty="0"/>
              <a:t> педагога і </a:t>
            </a:r>
            <a:r>
              <a:rPr lang="ru-RU" dirty="0" err="1"/>
              <a:t>каб</a:t>
            </a:r>
            <a:r>
              <a:rPr lang="ru-RU" dirty="0"/>
              <a:t> у </a:t>
            </a:r>
            <a:r>
              <a:rPr lang="ru-RU" dirty="0" err="1"/>
              <a:t>апошняга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стымул</a:t>
            </a:r>
            <a:r>
              <a:rPr lang="ru-RU" dirty="0"/>
              <a:t> для </a:t>
            </a:r>
            <a:r>
              <a:rPr lang="ru-RU" dirty="0" err="1"/>
              <a:t>прафесійнага</a:t>
            </a:r>
            <a:r>
              <a:rPr lang="ru-RU" dirty="0"/>
              <a:t> росту. </a:t>
            </a:r>
            <a:r>
              <a:rPr lang="ru-RU" dirty="0" err="1"/>
              <a:t>Гэта</a:t>
            </a:r>
            <a:r>
              <a:rPr lang="ru-RU" dirty="0"/>
              <a:t> </a:t>
            </a:r>
            <a:r>
              <a:rPr lang="ru-RU" dirty="0" err="1"/>
              <a:t>пазіцыя</a:t>
            </a:r>
            <a:r>
              <a:rPr lang="ru-RU" dirty="0"/>
              <a:t> была </a:t>
            </a:r>
            <a:r>
              <a:rPr lang="ru-RU" dirty="0" err="1"/>
              <a:t>падтрымана</a:t>
            </a:r>
            <a:r>
              <a:rPr lang="ru-RU" dirty="0"/>
              <a:t> </a:t>
            </a:r>
            <a:r>
              <a:rPr lang="ru-RU" dirty="0" err="1"/>
              <a:t>Міністэрствам</a:t>
            </a:r>
            <a:r>
              <a:rPr lang="ru-RU" dirty="0"/>
              <a:t> </a:t>
            </a:r>
            <a:r>
              <a:rPr lang="ru-RU" dirty="0" err="1"/>
              <a:t>адукацыі</a:t>
            </a:r>
            <a:r>
              <a:rPr lang="ru-RU" dirty="0"/>
              <a:t>: </a:t>
            </a:r>
            <a:r>
              <a:rPr lang="ru-RU" b="1" dirty="0" err="1"/>
              <a:t>надбаўка</a:t>
            </a:r>
            <a:r>
              <a:rPr lang="ru-RU" b="1" dirty="0"/>
              <a:t> за другую </a:t>
            </a:r>
            <a:r>
              <a:rPr lang="ru-RU" b="1" dirty="0" err="1"/>
              <a:t>кваліфікацыйную</a:t>
            </a:r>
            <a:r>
              <a:rPr lang="ru-RU" b="1" dirty="0"/>
              <a:t> </a:t>
            </a:r>
            <a:r>
              <a:rPr lang="ru-RU" b="1" dirty="0" err="1"/>
              <a:t>катэгорыю</a:t>
            </a:r>
            <a:r>
              <a:rPr lang="ru-RU" b="1" dirty="0"/>
              <a:t> </a:t>
            </a:r>
            <a:r>
              <a:rPr lang="ru-RU" b="1" dirty="0" err="1"/>
              <a:t>павялічылася</a:t>
            </a:r>
            <a:r>
              <a:rPr lang="ru-RU" b="1" dirty="0"/>
              <a:t> з 15 да 30 </a:t>
            </a:r>
            <a:r>
              <a:rPr lang="ru-RU" b="1" dirty="0" err="1"/>
              <a:t>працэнтаў</a:t>
            </a:r>
            <a:r>
              <a:rPr lang="ru-RU" b="1" dirty="0"/>
              <a:t>, за першую – з 20 да 55%, за </a:t>
            </a:r>
            <a:r>
              <a:rPr lang="ru-RU" b="1" dirty="0" err="1"/>
              <a:t>вышэйшую</a:t>
            </a:r>
            <a:r>
              <a:rPr lang="ru-RU" b="1" dirty="0"/>
              <a:t> – з 30 да 90%, а за </a:t>
            </a:r>
            <a:r>
              <a:rPr lang="ru-RU" b="1" dirty="0" err="1"/>
              <a:t>катэгорыю</a:t>
            </a:r>
            <a:r>
              <a:rPr lang="ru-RU" b="1" dirty="0"/>
              <a:t> “</a:t>
            </a:r>
            <a:r>
              <a:rPr lang="ru-RU" b="1" dirty="0" err="1"/>
              <a:t>настаўнік-метадыст</a:t>
            </a:r>
            <a:r>
              <a:rPr lang="ru-RU" b="1" dirty="0"/>
              <a:t>” – з 40 да 120</a:t>
            </a:r>
            <a:r>
              <a:rPr lang="ru-RU" b="1" dirty="0" smtClean="0"/>
              <a:t>%”……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5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0" y="237067"/>
            <a:ext cx="9144000" cy="1049865"/>
          </a:xfrm>
          <a:prstGeom prst="rect">
            <a:avLst/>
          </a:prstGeom>
          <a:gradFill flip="none" rotWithShape="1">
            <a:gsLst>
              <a:gs pos="0">
                <a:srgbClr val="A0DCE4"/>
              </a:gs>
              <a:gs pos="71000">
                <a:schemeClr val="bg1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600" b="1" dirty="0">
                <a:solidFill>
                  <a:schemeClr val="tx1"/>
                </a:solidFill>
                <a:cs typeface="Times New Roman" pitchFamily="18" charset="0"/>
              </a:rPr>
              <a:t>Работа </a:t>
            </a: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 профсоюза по осуществлению </a:t>
            </a:r>
            <a:b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общественного контроля  </a:t>
            </a:r>
            <a:r>
              <a:rPr lang="ru-RU" sz="2600" b="1" dirty="0">
                <a:solidFill>
                  <a:schemeClr val="tx1"/>
                </a:solidFill>
                <a:cs typeface="Times New Roman" pitchFamily="18" charset="0"/>
              </a:rPr>
              <a:t>за </a:t>
            </a: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соблюдением  законодательства </a:t>
            </a:r>
            <a:b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о труде</a:t>
            </a:r>
            <a:endParaRPr lang="ru-RU" sz="2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16832"/>
            <a:ext cx="4392488" cy="9533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7900"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ОСУЩЕСТВЛЕНЫ  ПРОВЕРКИ,                       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ПРОВЕДЕН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МОНИТОРИНГ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3" y="1916832"/>
            <a:ext cx="2952327" cy="953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 3183 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организации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60032" y="1916832"/>
            <a:ext cx="939193" cy="9533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3590285"/>
            <a:ext cx="3270185" cy="8468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ВЫЯВЛЕНО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3590285"/>
            <a:ext cx="2808312" cy="846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r">
              <a:lnSpc>
                <a:spcPct val="80000"/>
              </a:lnSpc>
              <a:buAutoNum type="arabicPlain" startAt="21043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7488 </a:t>
            </a:r>
          </a:p>
          <a:p>
            <a:pPr algn="r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нарушений</a:t>
            </a:r>
          </a:p>
          <a:p>
            <a:pPr algn="r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            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5256570"/>
            <a:ext cx="2889055" cy="819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ВЫДАНО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4" y="5030445"/>
            <a:ext cx="4464496" cy="12068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r">
              <a:lnSpc>
                <a:spcPct val="80000"/>
              </a:lnSpc>
              <a:buAutoNum type="arabicPlain" startAt="21043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719138">
              <a:lnSpc>
                <a:spcPct val="80000"/>
              </a:lnSpc>
              <a:tabLst>
                <a:tab pos="808038" algn="l"/>
              </a:tabLst>
            </a:pPr>
            <a:r>
              <a:rPr lang="ru-RU" sz="3200" dirty="0" smtClean="0">
                <a:solidFill>
                  <a:schemeClr val="tx1"/>
                </a:solidFill>
              </a:rPr>
              <a:t>183    </a:t>
            </a:r>
            <a:r>
              <a:rPr lang="ru-RU" sz="2800" dirty="0" smtClean="0">
                <a:solidFill>
                  <a:schemeClr val="tx1"/>
                </a:solidFill>
              </a:rPr>
              <a:t>представления</a:t>
            </a:r>
          </a:p>
          <a:p>
            <a:pPr marL="719138">
              <a:lnSpc>
                <a:spcPct val="80000"/>
              </a:lnSpc>
              <a:tabLst>
                <a:tab pos="808038" algn="l"/>
              </a:tabLst>
            </a:pPr>
            <a:r>
              <a:rPr lang="ru-RU" sz="3200" dirty="0" smtClean="0">
                <a:solidFill>
                  <a:schemeClr val="tx1"/>
                </a:solidFill>
              </a:rPr>
              <a:t>1516  </a:t>
            </a:r>
            <a:r>
              <a:rPr lang="ru-RU" sz="2800" dirty="0" smtClean="0">
                <a:solidFill>
                  <a:schemeClr val="tx1"/>
                </a:solidFill>
              </a:rPr>
              <a:t>рекомендаций</a:t>
            </a:r>
          </a:p>
          <a:p>
            <a:pPr marL="719138">
              <a:lnSpc>
                <a:spcPct val="80000"/>
              </a:lnSpc>
              <a:tabLst>
                <a:tab pos="808038" algn="l"/>
              </a:tabLst>
            </a:pPr>
            <a:r>
              <a:rPr lang="ru-RU" sz="3200" dirty="0" smtClean="0">
                <a:solidFill>
                  <a:schemeClr val="tx1"/>
                </a:solidFill>
              </a:rPr>
              <a:t>1484  </a:t>
            </a:r>
            <a:r>
              <a:rPr lang="ru-RU" sz="2800" dirty="0" smtClean="0">
                <a:solidFill>
                  <a:schemeClr val="tx1"/>
                </a:solidFill>
              </a:rPr>
              <a:t>справки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            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190340" y="5256570"/>
            <a:ext cx="805596" cy="8194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73" y="2028010"/>
            <a:ext cx="565739" cy="76132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52" y="5416581"/>
            <a:ext cx="479372" cy="560810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1104752" y="4487184"/>
            <a:ext cx="1" cy="76938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115616" y="2880065"/>
            <a:ext cx="0" cy="66534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05" y="3498161"/>
            <a:ext cx="1009171" cy="994451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1126185" y="1286932"/>
            <a:ext cx="0" cy="6299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2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65" y="326297"/>
            <a:ext cx="9144000" cy="6379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23493" y="4780483"/>
            <a:ext cx="3348507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958135" y="5211708"/>
            <a:ext cx="265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6997700" algn="l"/>
              </a:tabLst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23493" y="2613476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108200" y="2853588"/>
            <a:ext cx="2418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ВЫПЛАЧЕНО                                                      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служащим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23493" y="424070"/>
            <a:ext cx="3456450" cy="1497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266266" y="123097"/>
            <a:ext cx="2034862" cy="200910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816721" y="542874"/>
            <a:ext cx="2145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Добро пожаловать на PowerPointBase.com!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7971" y="742945"/>
            <a:ext cx="2627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779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устранено</a:t>
            </a:r>
          </a:p>
          <a:p>
            <a:pPr lvl="0" algn="r" defTabSz="9779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нанимателями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16721" y="1383453"/>
            <a:ext cx="3362247" cy="1497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8" r="41093" b="62168"/>
          <a:stretch/>
        </p:blipFill>
        <p:spPr>
          <a:xfrm>
            <a:off x="159955" y="2256791"/>
            <a:ext cx="2191040" cy="21633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21" t="3097" r="10561" b="62389"/>
          <a:stretch/>
        </p:blipFill>
        <p:spPr>
          <a:xfrm>
            <a:off x="184949" y="4490596"/>
            <a:ext cx="2034862" cy="200910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4830461" y="3401255"/>
            <a:ext cx="3348507" cy="1497495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7121203" y="1114664"/>
            <a:ext cx="2034862" cy="2009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7161537" y="3190556"/>
            <a:ext cx="2034862" cy="200910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4792255" y="1527174"/>
            <a:ext cx="238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дисциплинарной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861471" y="3622757"/>
            <a:ext cx="2652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увольнение работников 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0749" y="735857"/>
            <a:ext cx="1368153" cy="76578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5370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13905" y="1693061"/>
            <a:ext cx="1152127" cy="85231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46656" y="2887530"/>
            <a:ext cx="2529715" cy="9740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4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643</a:t>
            </a:r>
            <a:r>
              <a:rPr lang="en-US" sz="34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4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32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-50" dirty="0" smtClean="0">
                <a:solidFill>
                  <a:schemeClr val="tx1"/>
                </a:solidFill>
                <a:effectLst/>
              </a:rPr>
              <a:t>тысяч </a:t>
            </a:r>
            <a:br>
              <a:rPr lang="ru-RU" spc="-50" dirty="0" smtClean="0">
                <a:solidFill>
                  <a:schemeClr val="tx1"/>
                </a:solidFill>
                <a:effectLst/>
              </a:rPr>
            </a:br>
            <a:r>
              <a:rPr lang="ru-RU" spc="-50" dirty="0" smtClean="0">
                <a:solidFill>
                  <a:schemeClr val="tx1"/>
                </a:solidFill>
                <a:effectLst/>
              </a:rPr>
              <a:t>рублей</a:t>
            </a:r>
            <a:endParaRPr lang="ru-RU" spc="-50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7392" y="5105608"/>
            <a:ext cx="1368153" cy="7657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человека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97819" y="3869471"/>
            <a:ext cx="1368153" cy="74486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6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59" y="-2022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+mj-lt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421"/>
            <a:ext cx="8966200" cy="59266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53268" y="1121893"/>
            <a:ext cx="461612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Заключено контрактов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 от общего числа работающих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отрасли)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53648" y="2350544"/>
            <a:ext cx="567162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Заключено контрактов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 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8108" y="4530589"/>
            <a:ext cx="4707243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Контракты с дополнительным отпуском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76400" y="5650660"/>
            <a:ext cx="4692989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Контракты с повышением тарифной ставки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94791" y="1254965"/>
            <a:ext cx="1369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spc="-4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83,9%</a:t>
            </a:r>
            <a:endParaRPr lang="ru-RU" sz="3200" b="1" spc="-4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-10928" y="-2022"/>
            <a:ext cx="9126541" cy="799985"/>
          </a:xfrm>
          <a:prstGeom prst="rect">
            <a:avLst/>
          </a:prstGeom>
          <a:gradFill flip="none" rotWithShape="1">
            <a:gsLst>
              <a:gs pos="52183">
                <a:schemeClr val="bg1"/>
              </a:gs>
              <a:gs pos="1000">
                <a:srgbClr val="A0DCE4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Мониторинг 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контрактной</a:t>
            </a: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формы найма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56384" y="2453327"/>
            <a:ext cx="1369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spc="-4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25,8%</a:t>
            </a:r>
            <a:endParaRPr lang="ru-RU" sz="3200" b="1" spc="-4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28933" y="3527693"/>
            <a:ext cx="4885556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Заключено контрактов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5 лет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87926" y="3527693"/>
            <a:ext cx="1369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spc="-3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40,4</a:t>
            </a:r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%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6384" y="4633373"/>
            <a:ext cx="1369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spc="-3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94,7</a:t>
            </a:r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%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11724" y="5661162"/>
            <a:ext cx="1369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spc="-3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91,8</a:t>
            </a:r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%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0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94690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6275" y="5531167"/>
            <a:ext cx="9150275" cy="13542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V </a:t>
            </a:r>
            <a:r>
              <a:rPr lang="ru-RU" sz="2400" dirty="0" smtClean="0">
                <a:solidFill>
                  <a:prstClr val="white"/>
                </a:solidFill>
              </a:rPr>
              <a:t>ВСЕБЕЛОРУССКОЕ НАРОДНОЕ СОБРАНИЕ</a:t>
            </a:r>
          </a:p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Профсоюз принимает активное </a:t>
            </a:r>
            <a:r>
              <a:rPr lang="ru-RU" sz="2400" dirty="0">
                <a:solidFill>
                  <a:prstClr val="white"/>
                </a:solidFill>
              </a:rPr>
              <a:t>участие в реализации основных положений Программы развития страны на пятилетку</a:t>
            </a:r>
          </a:p>
        </p:txBody>
      </p:sp>
    </p:spTree>
    <p:extLst>
      <p:ext uri="{BB962C8B-B14F-4D97-AF65-F5344CB8AC3E}">
        <p14:creationId xmlns:p14="http://schemas.microsoft.com/office/powerpoint/2010/main" val="2868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4541947"/>
              </p:ext>
            </p:extLst>
          </p:nvPr>
        </p:nvGraphicFramePr>
        <p:xfrm>
          <a:off x="1" y="700295"/>
          <a:ext cx="9107551" cy="611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>
          <a:xfrm>
            <a:off x="1" y="118899"/>
            <a:ext cx="9107552" cy="624024"/>
          </a:xfrm>
          <a:prstGeom prst="rect">
            <a:avLst/>
          </a:prstGeom>
          <a:gradFill>
            <a:gsLst>
              <a:gs pos="52183">
                <a:schemeClr val="bg1"/>
              </a:gs>
              <a:gs pos="1000">
                <a:srgbClr val="A0DCE4"/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chemeClr val="tx1"/>
                </a:solidFill>
                <a:cs typeface="Times New Roman" pitchFamily="18" charset="0"/>
              </a:rPr>
              <a:t>СВЕДЕНИЯ ОБ ОБРАЩЕНИЯХ ГРАЖДАН</a:t>
            </a:r>
            <a:endParaRPr lang="ru-RU" sz="2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2784" y="3035877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17505</a:t>
            </a:r>
            <a:endParaRPr lang="ru-R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3450" y="212983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3640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066" y="233586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2888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4086" y="277582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3052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2096" y="313069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2786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9859" y="388617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5908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0173" y="489586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7065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1468" y="5661248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7747</a:t>
            </a:r>
            <a:endParaRPr lang="ru-R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2459725" y="5225421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13204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267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0" y="180259"/>
            <a:ext cx="9144000" cy="92887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A0DCE4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Работа технической инспекции труда </a:t>
            </a:r>
            <a:b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профсоюза (1-е полугодие 2017 года)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gray">
          <a:xfrm>
            <a:off x="397764" y="1719064"/>
            <a:ext cx="3598171" cy="228600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gray">
          <a:xfrm>
            <a:off x="408972" y="2555436"/>
            <a:ext cx="3024336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выявлено </a:t>
            </a:r>
            <a:br>
              <a:rPr lang="ru-RU" sz="2800" dirty="0" smtClean="0">
                <a:solidFill>
                  <a:srgbClr val="000000"/>
                </a:solidFill>
              </a:rPr>
            </a:br>
            <a:r>
              <a:rPr lang="ru-RU" sz="3200" dirty="0" smtClean="0">
                <a:solidFill>
                  <a:srgbClr val="000000"/>
                </a:solidFill>
              </a:rPr>
              <a:t>более 2,5 тысяч </a:t>
            </a:r>
            <a:r>
              <a:rPr lang="ru-RU" sz="2800" dirty="0" smtClean="0">
                <a:solidFill>
                  <a:srgbClr val="000000"/>
                </a:solidFill>
              </a:rPr>
              <a:t>нарушений 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53" name="Group 15"/>
          <p:cNvGrpSpPr>
            <a:grpSpLocks/>
          </p:cNvGrpSpPr>
          <p:nvPr/>
        </p:nvGrpSpPr>
        <p:grpSpPr bwMode="auto">
          <a:xfrm>
            <a:off x="4716016" y="1691183"/>
            <a:ext cx="4169524" cy="2286000"/>
            <a:chOff x="2894" y="1872"/>
            <a:chExt cx="2112" cy="1440"/>
          </a:xfrm>
        </p:grpSpPr>
        <p:sp>
          <p:nvSpPr>
            <p:cNvPr id="54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gray">
            <a:xfrm>
              <a:off x="3360" y="2016"/>
              <a:ext cx="1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9" name="Text Box 8"/>
          <p:cNvSpPr txBox="1">
            <a:spLocks noChangeArrowheads="1"/>
          </p:cNvSpPr>
          <p:nvPr/>
        </p:nvSpPr>
        <p:spPr bwMode="gray">
          <a:xfrm>
            <a:off x="5572132" y="2357430"/>
            <a:ext cx="3249544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5600">
              <a:lnSpc>
                <a:spcPct val="90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выдано </a:t>
            </a:r>
            <a:r>
              <a:rPr lang="ru-RU" sz="3200" dirty="0" smtClean="0">
                <a:solidFill>
                  <a:srgbClr val="000000"/>
                </a:solidFill>
              </a:rPr>
              <a:t>328</a:t>
            </a:r>
            <a:r>
              <a:rPr lang="ru-RU" sz="2800" dirty="0" smtClean="0">
                <a:solidFill>
                  <a:srgbClr val="000000"/>
                </a:solidFill>
              </a:rPr>
              <a:t> представлений, рекомендаций, справок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gray">
          <a:xfrm>
            <a:off x="2179206" y="4214818"/>
            <a:ext cx="4464496" cy="2088231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gray">
          <a:xfrm>
            <a:off x="2286742" y="4322827"/>
            <a:ext cx="3607875" cy="183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ПРИОСТАНОВЛЕНА РАБОТА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4400" dirty="0" smtClean="0">
                <a:solidFill>
                  <a:srgbClr val="000000"/>
                </a:solidFill>
              </a:rPr>
              <a:t>83 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единиц оборудования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51" y="2407401"/>
            <a:ext cx="854898" cy="100013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4922785" y="1705670"/>
            <a:ext cx="393511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4400" dirty="0" smtClean="0">
                <a:solidFill>
                  <a:srgbClr val="000000"/>
                </a:solidFill>
              </a:rPr>
              <a:t>269</a:t>
            </a:r>
            <a:r>
              <a:rPr lang="ru-RU" sz="3000" dirty="0" smtClean="0">
                <a:solidFill>
                  <a:srgbClr val="000000"/>
                </a:solidFill>
              </a:rPr>
              <a:t> </a:t>
            </a:r>
            <a:r>
              <a:rPr lang="ru-RU" sz="3000" dirty="0">
                <a:solidFill>
                  <a:srgbClr val="000000"/>
                </a:solidFill>
              </a:rPr>
              <a:t>МОНИТОРИНГОВ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21296" y="1789501"/>
            <a:ext cx="27286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4400" dirty="0" smtClean="0">
                <a:solidFill>
                  <a:srgbClr val="000000"/>
                </a:solidFill>
              </a:rPr>
              <a:t>58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</a:rPr>
              <a:t>ПРОВЕРОК</a:t>
            </a:r>
            <a:endParaRPr lang="ru-RU" sz="3600" dirty="0">
              <a:solidFill>
                <a:srgbClr val="000000"/>
              </a:solidFill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786322"/>
            <a:ext cx="1273324" cy="1205939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 descr="security_checked-512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5230" y="2298398"/>
            <a:ext cx="1071570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Z:\8_Лесун М. Л\Фото\zp0ed95O5eA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6"/>
          <a:stretch/>
        </p:blipFill>
        <p:spPr bwMode="auto">
          <a:xfrm>
            <a:off x="0" y="762000"/>
            <a:ext cx="8915493" cy="54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1481" y="915676"/>
            <a:ext cx="5026646" cy="5026646"/>
          </a:xfrm>
          <a:prstGeom prst="ellipse">
            <a:avLst/>
          </a:prstGeom>
          <a:gradFill flip="none" rotWithShape="1">
            <a:gsLst>
              <a:gs pos="43000">
                <a:schemeClr val="bg1">
                  <a:lumMod val="0"/>
                  <a:lumOff val="100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-457200"/>
            <a:ext cx="10007600" cy="7620000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 rot="2669599">
            <a:off x="3710748" y="440230"/>
            <a:ext cx="2418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Расследование производственного травматизма</a:t>
            </a:r>
            <a:endParaRPr lang="ru-RU" sz="20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896520" y="2926875"/>
            <a:ext cx="3581400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ОХРАНА ТРУДА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 rot="3371710">
            <a:off x="6134623" y="1262777"/>
            <a:ext cx="2089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Выполнение  Директивы Президента  №1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 rot="19405303">
            <a:off x="6752571" y="3076965"/>
            <a:ext cx="2347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Обучение руководителей </a:t>
            </a:r>
            <a:br>
              <a:rPr lang="ru-RU" sz="2000" b="1" dirty="0" smtClean="0"/>
            </a:br>
            <a:r>
              <a:rPr lang="ru-RU" sz="2000" b="1" dirty="0" smtClean="0"/>
              <a:t>и профактива 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10200" y="4800600"/>
            <a:ext cx="224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Безопасность оздоровительных лагерей</a:t>
            </a: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 rot="2284365">
            <a:off x="3338964" y="5342374"/>
            <a:ext cx="2089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Организация работы </a:t>
            </a:r>
            <a:r>
              <a:rPr lang="ru-RU" sz="2000" b="1" dirty="0" err="1" smtClean="0"/>
              <a:t>студотрядов</a:t>
            </a:r>
            <a:endParaRPr lang="ru-RU" sz="2000" b="1" dirty="0"/>
          </a:p>
        </p:txBody>
      </p:sp>
      <p:sp>
        <p:nvSpPr>
          <p:cNvPr id="27" name="Прямоугольник 26"/>
          <p:cNvSpPr/>
          <p:nvPr/>
        </p:nvSpPr>
        <p:spPr>
          <a:xfrm rot="164533">
            <a:off x="1019698" y="4243357"/>
            <a:ext cx="2089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Анализ </a:t>
            </a:r>
            <a:br>
              <a:rPr lang="ru-RU" sz="2000" b="1" dirty="0" smtClean="0"/>
            </a:br>
            <a:r>
              <a:rPr lang="ru-RU" sz="2000" b="1" dirty="0" smtClean="0"/>
              <a:t>детского травматизма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 rot="19254032">
            <a:off x="60100" y="2676357"/>
            <a:ext cx="2323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 </a:t>
            </a:r>
            <a:r>
              <a:rPr lang="ru-RU" sz="2000" b="1" dirty="0" smtClean="0"/>
              <a:t> Соблюдение законодательства   об охране труда</a:t>
            </a:r>
            <a:endParaRPr lang="ru-RU" sz="2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47800" y="914400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 </a:t>
            </a:r>
            <a:r>
              <a:rPr lang="ru-RU" sz="2000" b="1" dirty="0" smtClean="0"/>
              <a:t>Общественный контроль: </a:t>
            </a:r>
            <a:br>
              <a:rPr lang="ru-RU" sz="2000" b="1" dirty="0" smtClean="0"/>
            </a:br>
            <a:r>
              <a:rPr lang="ru-RU" sz="2000" b="1" dirty="0" smtClean="0"/>
              <a:t>14,6  тыс. человек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457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FFFFFF"/>
            </a:gs>
            <a:gs pos="0">
              <a:schemeClr val="accent1">
                <a:tint val="66000"/>
                <a:satMod val="160000"/>
              </a:schemeClr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97" y="1197111"/>
            <a:ext cx="3148880" cy="464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Арка 4"/>
          <p:cNvSpPr/>
          <p:nvPr/>
        </p:nvSpPr>
        <p:spPr>
          <a:xfrm rot="872773">
            <a:off x="-1962769" y="755759"/>
            <a:ext cx="5317166" cy="5519169"/>
          </a:xfrm>
          <a:prstGeom prst="blockArc">
            <a:avLst>
              <a:gd name="adj1" fmla="val 14542195"/>
              <a:gd name="adj2" fmla="val 5337299"/>
              <a:gd name="adj3" fmla="val 2346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25000">
                <a:schemeClr val="accent4">
                  <a:lumMod val="60000"/>
                  <a:lumOff val="40000"/>
                </a:schemeClr>
              </a:gs>
              <a:gs pos="59000">
                <a:srgbClr val="92D050"/>
              </a:gs>
              <a:gs pos="100000">
                <a:srgbClr val="00B0F0"/>
              </a:gs>
            </a:gsLst>
            <a:lin ang="5400000" scaled="1"/>
            <a:tileRect/>
          </a:gradFill>
          <a:ln w="3175"/>
          <a:effectLst>
            <a:glow rad="9271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57478" y="180281"/>
            <a:ext cx="2878192" cy="2880320"/>
          </a:xfrm>
          <a:prstGeom prst="ellipse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65,9 </a:t>
            </a:r>
            <a:r>
              <a:rPr lang="ru-RU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7" name="Овал 6"/>
          <p:cNvSpPr/>
          <p:nvPr/>
        </p:nvSpPr>
        <p:spPr>
          <a:xfrm>
            <a:off x="6261091" y="3566347"/>
            <a:ext cx="1839301" cy="1775638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24,7 </a:t>
            </a:r>
            <a:r>
              <a:rPr lang="ru-RU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8" name="Овал 7"/>
          <p:cNvSpPr/>
          <p:nvPr/>
        </p:nvSpPr>
        <p:spPr>
          <a:xfrm>
            <a:off x="5490102" y="5373216"/>
            <a:ext cx="1386154" cy="1387710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9,4%</a:t>
            </a:r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69408" y="1697062"/>
            <a:ext cx="2554719" cy="0"/>
          </a:xfrm>
          <a:prstGeom prst="line">
            <a:avLst/>
          </a:prstGeom>
          <a:ln w="28575" cap="rnd"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85596" y="4637705"/>
            <a:ext cx="2689116" cy="0"/>
          </a:xfrm>
          <a:prstGeom prst="line">
            <a:avLst/>
          </a:prstGeom>
          <a:ln w="28575" cap="rnd"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195736" y="6026952"/>
            <a:ext cx="2952328" cy="15050"/>
          </a:xfrm>
          <a:prstGeom prst="line">
            <a:avLst/>
          </a:prstGeom>
          <a:ln w="28575" cap="rnd"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94063" y="4018324"/>
            <a:ext cx="2759025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</a:rPr>
              <a:t>обучающиеся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61947" y="5126256"/>
            <a:ext cx="3426992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4F81BD">
                    <a:lumMod val="50000"/>
                  </a:srgbClr>
                </a:solidFill>
              </a:rPr>
              <a:t>неработающие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4F81BD">
                    <a:lumMod val="50000"/>
                  </a:srgbClr>
                </a:solidFill>
              </a:rPr>
              <a:t>пенсионеры</a:t>
            </a:r>
            <a:endParaRPr lang="ru-RU" sz="28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7465" y="1140310"/>
            <a:ext cx="405092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4F81BD">
                    <a:lumMod val="50000"/>
                  </a:srgbClr>
                </a:solidFill>
              </a:rPr>
              <a:t>работники отрасли</a:t>
            </a:r>
            <a:endParaRPr lang="ru-RU" sz="28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183436" y="1916832"/>
            <a:ext cx="1548084" cy="14755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br>
              <a:rPr lang="ru-R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169408" y="1697062"/>
            <a:ext cx="1834640" cy="1146622"/>
          </a:xfrm>
          <a:prstGeom prst="line">
            <a:avLst/>
          </a:prstGeom>
          <a:ln w="28575" cap="rnd"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582594" y="1544239"/>
            <a:ext cx="350908" cy="363869"/>
            <a:chOff x="2496110" y="1523378"/>
            <a:chExt cx="405133" cy="386926"/>
          </a:xfrm>
        </p:grpSpPr>
        <p:sp>
          <p:nvSpPr>
            <p:cNvPr id="52" name="Овал 51"/>
            <p:cNvSpPr/>
            <p:nvPr/>
          </p:nvSpPr>
          <p:spPr>
            <a:xfrm>
              <a:off x="2496110" y="1523378"/>
              <a:ext cx="405133" cy="386926"/>
            </a:xfrm>
            <a:prstGeom prst="ellipse">
              <a:avLst/>
            </a:prstGeom>
            <a:ln w="3175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2524195" y="1553175"/>
              <a:ext cx="348961" cy="308567"/>
            </a:xfrm>
            <a:prstGeom prst="ellipse">
              <a:avLst/>
            </a:prstGeom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933502" y="4542783"/>
            <a:ext cx="327255" cy="308861"/>
            <a:chOff x="2899203" y="4479452"/>
            <a:chExt cx="405133" cy="386926"/>
          </a:xfrm>
        </p:grpSpPr>
        <p:sp>
          <p:nvSpPr>
            <p:cNvPr id="55" name="Овал 54"/>
            <p:cNvSpPr/>
            <p:nvPr/>
          </p:nvSpPr>
          <p:spPr>
            <a:xfrm>
              <a:off x="2899203" y="4479452"/>
              <a:ext cx="405133" cy="386926"/>
            </a:xfrm>
            <a:prstGeom prst="ellipse">
              <a:avLst/>
            </a:prstGeom>
            <a:ln w="3175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2925925" y="4513015"/>
              <a:ext cx="369151" cy="347746"/>
            </a:xfrm>
            <a:prstGeom prst="ellipse">
              <a:avLst/>
            </a:prstGeom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712648" y="5733256"/>
            <a:ext cx="339071" cy="333816"/>
            <a:chOff x="1712648" y="5707335"/>
            <a:chExt cx="405133" cy="386926"/>
          </a:xfrm>
        </p:grpSpPr>
        <p:sp>
          <p:nvSpPr>
            <p:cNvPr id="59" name="Овал 58"/>
            <p:cNvSpPr/>
            <p:nvPr/>
          </p:nvSpPr>
          <p:spPr>
            <a:xfrm>
              <a:off x="1712648" y="5707335"/>
              <a:ext cx="405133" cy="386926"/>
            </a:xfrm>
            <a:prstGeom prst="ellipse">
              <a:avLst/>
            </a:prstGeom>
            <a:ln w="3175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33890" y="5733256"/>
              <a:ext cx="362648" cy="331947"/>
            </a:xfrm>
            <a:prstGeom prst="ellipse">
              <a:avLst/>
            </a:prstGeom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-29609" y="2720206"/>
            <a:ext cx="3081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0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623,9 тысяч</a:t>
            </a:r>
          </a:p>
          <a:p>
            <a:pPr algn="r">
              <a:lnSpc>
                <a:spcPct val="90000"/>
              </a:lnSpc>
            </a:pPr>
            <a:r>
              <a:rPr lang="ru-RU" sz="40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членов профсоюза</a:t>
            </a:r>
          </a:p>
          <a:p>
            <a:pPr algn="r">
              <a:lnSpc>
                <a:spcPct val="90000"/>
              </a:lnSpc>
            </a:pPr>
            <a:endParaRPr lang="ru-RU" sz="4000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1687512">
            <a:off x="3280344" y="2499848"/>
            <a:ext cx="193016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4F81BD">
                    <a:lumMod val="50000"/>
                  </a:srgbClr>
                </a:solidFill>
              </a:rPr>
              <a:t>молодежь</a:t>
            </a:r>
            <a:endParaRPr lang="ru-RU" sz="28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89" y="5471149"/>
            <a:ext cx="892899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ремия Президента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еспублики Беларусь «</a:t>
            </a:r>
            <a:r>
              <a:rPr lang="be-BY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ЗА ДУХОЎНАЕ АДРАДЖЭННЕ»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присуждена </a:t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КОЛЛЕКТИВУ УЧРЕЖДЕНИЯ ОБРАЗОВАНИЯ «БЕЛОРУССКИЙ ГОСУДАРСТВЕННЫЙ ПЕДАГОГИЧЕСКИЙ УНИВЕРСИТЕТ ИМЕНИ МАКСИМА ТАНКА» за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активную деятельность в гуманитарной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значительный вклад в развитие и популяризацию волонтерского движения среди студенческой молодежи</a:t>
            </a:r>
          </a:p>
        </p:txBody>
      </p:sp>
      <p:pic>
        <p:nvPicPr>
          <p:cNvPr id="31746" name="Picture 2" descr="D:\УСТАВНЫЕ МЕРОПРИЯТИЯ\2017_ПРЕЗИДИУМ БГПУ\000019_5A2B8FC1CA938762432580A4004BD301_698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6" y="211589"/>
            <a:ext cx="7484888" cy="514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5719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премия Президента Республики Беларусь деятелям культуры и искусства присуждена РОМАНЕНЕ РАИСЕ  АЛЕКСАНДРОВНЕ,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педагогу дополнительного образования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ГУДО «Центр творчества детей и молодежи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Солигорского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района»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D:\УСТАВНЫЕ МЕРОПРИЯТИЯ\2017_ПРЕЗИДИУМ БГПУ\Раиса Раманеня отмечена специальной премией Президен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119592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6" y="324885"/>
            <a:ext cx="7941734" cy="312949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7276" y="3454377"/>
            <a:ext cx="794173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финалистами республиканского конкурса профессионального мастерства педагогов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Республики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734" y="4568807"/>
            <a:ext cx="8678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«...Нет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важнее в обществе человека, чем учитель.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не может быть нормального общества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государства».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434" y="5926998"/>
            <a:ext cx="8678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Лукашенко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РХИВ\ФОТО, ВИДЕО\2016 июнь_Пленум\DSCN9633_слайд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9" y="67732"/>
            <a:ext cx="8576736" cy="5755077"/>
          </a:xfrm>
          <a:prstGeom prst="roundRect">
            <a:avLst>
              <a:gd name="adj" fmla="val 3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6027003"/>
            <a:ext cx="9150275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prstClr val="white"/>
                </a:solidFill>
              </a:rPr>
              <a:t>Участники  </a:t>
            </a:r>
            <a:r>
              <a:rPr lang="en-US" sz="2400" dirty="0" smtClean="0">
                <a:solidFill>
                  <a:prstClr val="white"/>
                </a:solidFill>
              </a:rPr>
              <a:t>V </a:t>
            </a:r>
            <a:r>
              <a:rPr lang="ru-RU" sz="2400" dirty="0" smtClean="0">
                <a:solidFill>
                  <a:prstClr val="white"/>
                </a:solidFill>
              </a:rPr>
              <a:t>Пленума Центрального комитета профсоюза </a:t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 обсудили ход выполнения решений </a:t>
            </a:r>
            <a:r>
              <a:rPr lang="en-US" sz="2400" dirty="0" smtClean="0">
                <a:solidFill>
                  <a:prstClr val="white"/>
                </a:solidFill>
              </a:rPr>
              <a:t>VII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smtClean="0">
                <a:solidFill>
                  <a:prstClr val="white"/>
                </a:solidFill>
              </a:rPr>
              <a:t>Съезда ФПБ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12_Общая (для проектов, вставок, предложений)\Фото, видео\2016_Президиум_ГРОДН ОБЛ\DSCN9738_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6" y="169863"/>
            <a:ext cx="8636531" cy="5248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-6275" y="5839234"/>
            <a:ext cx="9150275" cy="98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prstClr val="white"/>
                </a:solidFill>
              </a:rPr>
              <a:t>На выездном расширенном заседании Президиума ЦК профсоюза </a:t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в Сморгони рассмотрены итоги работы</a:t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 пятого Всебелорусского народного собрания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12_Общая (для проектов, вставок, предложений)\Фото, видео\Барановичи_Мол_Совет\0Kzw9PsWP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2" y="132014"/>
            <a:ext cx="8117714" cy="540969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5767005"/>
            <a:ext cx="9150275" cy="98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prstClr val="white"/>
                </a:solidFill>
              </a:rPr>
              <a:t>Члены Молодежного Совета профсоюза обсудили </a:t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Мероприятия комплекса  мер в части реализации молодежной политики в отрасли 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"/>
          <a:stretch/>
        </p:blipFill>
        <p:spPr>
          <a:xfrm>
            <a:off x="45448" y="-20410"/>
            <a:ext cx="9115486" cy="6790765"/>
          </a:xfrm>
          <a:prstGeom prst="rect">
            <a:avLst/>
          </a:prstGeom>
        </p:spPr>
      </p:pic>
      <p:sp>
        <p:nvSpPr>
          <p:cNvPr id="32" name="Прямоугольник с одним скругленным углом 31"/>
          <p:cNvSpPr/>
          <p:nvPr/>
        </p:nvSpPr>
        <p:spPr>
          <a:xfrm flipH="1">
            <a:off x="5210112" y="924007"/>
            <a:ext cx="3950822" cy="1643527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/>
              <a:t>РЕКОМЕНДАЦИИ для </a:t>
            </a:r>
            <a:br>
              <a:rPr lang="ru-RU" dirty="0" smtClean="0"/>
            </a:br>
            <a:r>
              <a:rPr lang="ru-RU" dirty="0" smtClean="0"/>
              <a:t>руководителей организаций по активному применению форм </a:t>
            </a:r>
            <a:br>
              <a:rPr lang="ru-RU" dirty="0" smtClean="0"/>
            </a:br>
            <a:r>
              <a:rPr lang="ru-RU" dirty="0" smtClean="0"/>
              <a:t>и методов морального и материального стимулирования работников, ведущих здоровый образ жизни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82" y="1623961"/>
            <a:ext cx="514024" cy="514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72" y="3126880"/>
            <a:ext cx="514024" cy="514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82" y="4728192"/>
            <a:ext cx="514024" cy="5140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19" y="3117961"/>
            <a:ext cx="514024" cy="514024"/>
          </a:xfrm>
          <a:prstGeom prst="rect">
            <a:avLst/>
          </a:prstGeom>
        </p:spPr>
      </p:pic>
      <p:sp>
        <p:nvSpPr>
          <p:cNvPr id="68" name="Прямоугольник с одним скругленным углом 67"/>
          <p:cNvSpPr/>
          <p:nvPr/>
        </p:nvSpPr>
        <p:spPr>
          <a:xfrm>
            <a:off x="6396" y="971039"/>
            <a:ext cx="3820537" cy="1618905"/>
          </a:xfrm>
          <a:prstGeom prst="round1Rect">
            <a:avLst>
              <a:gd name="adj" fmla="val 48491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800" dirty="0" smtClean="0"/>
          </a:p>
          <a:p>
            <a:pPr algn="ctr">
              <a:lnSpc>
                <a:spcPct val="80000"/>
              </a:lnSpc>
            </a:pPr>
            <a:r>
              <a:rPr lang="ru-RU" dirty="0" smtClean="0"/>
              <a:t>КОМПЛЕКС МЕР по</a:t>
            </a:r>
            <a:br>
              <a:rPr lang="ru-RU" dirty="0" smtClean="0"/>
            </a:br>
            <a:r>
              <a:rPr lang="ru-RU" dirty="0" smtClean="0"/>
              <a:t> реализации в системе ФПБ основных положений Программы социально-экономического развития Республики Беларусь</a:t>
            </a:r>
            <a:br>
              <a:rPr lang="ru-RU" dirty="0" smtClean="0"/>
            </a:br>
            <a:r>
              <a:rPr lang="ru-RU" dirty="0" smtClean="0"/>
              <a:t> на 2016-2020 годы</a:t>
            </a:r>
          </a:p>
          <a:p>
            <a:pPr algn="ctr">
              <a:lnSpc>
                <a:spcPct val="80000"/>
              </a:lnSpc>
            </a:pPr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82404" y="2740210"/>
            <a:ext cx="3374979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estu.by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-1" y="3850228"/>
            <a:ext cx="3608871" cy="1545038"/>
          </a:xfrm>
          <a:prstGeom prst="round1Rect">
            <a:avLst>
              <a:gd name="adj" fmla="val 30015"/>
            </a:avLst>
          </a:prstGeom>
          <a:solidFill>
            <a:srgbClr val="45BBCB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 dirty="0" smtClean="0"/>
          </a:p>
          <a:p>
            <a:pPr algn="ctr">
              <a:lnSpc>
                <a:spcPct val="80000"/>
              </a:lnSpc>
            </a:pPr>
            <a:r>
              <a:rPr lang="ru-RU" sz="2000" dirty="0" smtClean="0"/>
              <a:t>РЕКОМЕНДАЦИИ И МАТЕРИАЛЫ  по вопросам коллективно-договорного регулирования</a:t>
            </a:r>
          </a:p>
          <a:p>
            <a:pPr algn="ctr">
              <a:lnSpc>
                <a:spcPct val="80000"/>
              </a:lnSpc>
            </a:pPr>
            <a:endParaRPr lang="ru-RU" dirty="0"/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 flipH="1">
            <a:off x="5227216" y="3913930"/>
            <a:ext cx="3933718" cy="1634294"/>
          </a:xfrm>
          <a:prstGeom prst="round1Rect">
            <a:avLst>
              <a:gd name="adj" fmla="val 30015"/>
            </a:avLst>
          </a:prstGeom>
          <a:solidFill>
            <a:srgbClr val="BC7468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100" dirty="0" smtClean="0"/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2000" dirty="0" smtClean="0"/>
              <a:t>Методические рекомендации </a:t>
            </a:r>
            <a:br>
              <a:rPr lang="ru-RU" sz="2000" dirty="0" smtClean="0"/>
            </a:br>
            <a:r>
              <a:rPr lang="ru-RU" sz="2000" dirty="0" smtClean="0"/>
              <a:t>по организации и проведению социально ответственного реструктурирования предприятия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ru-RU" sz="600" dirty="0"/>
          </a:p>
        </p:txBody>
      </p:sp>
      <p:pic>
        <p:nvPicPr>
          <p:cNvPr id="1027" name="Picture 3" descr="D:\УСТАВНЫЕ МЕРОПРИЯТИЯ\2017_Пленум\загружен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628">
            <a:off x="5824050" y="2869213"/>
            <a:ext cx="678585" cy="67858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12_Общая (для проектов, вставок, предложений)\Фото, видео\2016_СЪЕЗД\2016_12_20 Съезд Образования и НАН\IMG_6904_с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9" y="477915"/>
            <a:ext cx="6278486" cy="439248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5867400"/>
            <a:ext cx="9144000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Съезд Белорусского  профессионального союза работников образования и науки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Z:\12_Общая (для проектов, вставок, предложений)\Фото, видео\2016_СЪЕЗД\2016_12_20 Съезд Образования и НАН\IMG_6789_с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63" y="353782"/>
            <a:ext cx="2348630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12_Общая (для проектов, вставок, предложений)\Фото, видео\2016_СЪЕЗД\2016_12_20 Съезд Образования и НАН\2016_Sezd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63" y="2130143"/>
            <a:ext cx="2361306" cy="159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12_Общая (для проектов, вставок, предложений)\Фото, видео\2016_СЪЕЗД\2016_12_20 Съезд Образования и НАН\2016_Sezd_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9" y="3827034"/>
            <a:ext cx="2433437" cy="1719460"/>
          </a:xfrm>
          <a:prstGeom prst="roundRect">
            <a:avLst>
              <a:gd name="adj" fmla="val 28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586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76200"/>
            <a:ext cx="9143999" cy="94826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400" b="1" kern="0" dirty="0">
                <a:solidFill>
                  <a:prstClr val="black"/>
                </a:solidFill>
                <a:cs typeface="Arial" pitchFamily="34" charset="0"/>
              </a:rPr>
              <a:t>Среднемесячная заработная плата работников </a:t>
            </a:r>
            <a:r>
              <a:rPr lang="ru-RU" sz="2400" b="1" kern="0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400" b="1" kern="0" dirty="0" smtClean="0">
                <a:solidFill>
                  <a:prstClr val="black"/>
                </a:solidFill>
                <a:cs typeface="Arial" pitchFamily="34" charset="0"/>
              </a:rPr>
              <a:t>по </a:t>
            </a:r>
            <a:r>
              <a:rPr lang="ru-RU" sz="2400" b="1" kern="0" dirty="0">
                <a:solidFill>
                  <a:prstClr val="black"/>
                </a:solidFill>
                <a:cs typeface="Arial" pitchFamily="34" charset="0"/>
              </a:rPr>
              <a:t>видам экономической деятельности </a:t>
            </a:r>
            <a:r>
              <a:rPr lang="ru-RU" sz="2400" b="1" kern="0" dirty="0" smtClean="0">
                <a:solidFill>
                  <a:prstClr val="black"/>
                </a:solidFill>
                <a:cs typeface="Arial" pitchFamily="34" charset="0"/>
              </a:rPr>
              <a:t>по </a:t>
            </a:r>
            <a:br>
              <a:rPr lang="ru-RU" sz="2400" b="1" kern="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400" b="1" kern="0" dirty="0" smtClean="0">
                <a:solidFill>
                  <a:prstClr val="black"/>
                </a:solidFill>
                <a:cs typeface="Arial" pitchFamily="34" charset="0"/>
              </a:rPr>
              <a:t>итогам января-апреля 2017 года </a:t>
            </a:r>
            <a:endParaRPr lang="ru-RU" sz="2400" b="1" kern="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98830138"/>
              </p:ext>
            </p:extLst>
          </p:nvPr>
        </p:nvGraphicFramePr>
        <p:xfrm>
          <a:off x="1" y="1100798"/>
          <a:ext cx="9143999" cy="547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78362"/>
            <a:ext cx="914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ДАННЫМ НАЦИОНАЛЬНОГО СТАТИСТИЧЕСКОГО КОМИТЕТА РЕСПУБЛИКИ БЕЛАРУСЬ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bg1"/>
            </a:gs>
            <a:gs pos="1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0" y="265349"/>
            <a:ext cx="9144000" cy="782656"/>
          </a:xfrm>
          <a:prstGeom prst="rect">
            <a:avLst/>
          </a:prstGeom>
          <a:gradFill flip="none" rotWithShape="1">
            <a:gsLst>
              <a:gs pos="71000">
                <a:schemeClr val="bg1"/>
              </a:gs>
              <a:gs pos="10000">
                <a:srgbClr val="A0DCE4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prstClr val="black"/>
                </a:solidFill>
                <a:cs typeface="Times New Roman" pitchFamily="18" charset="0"/>
              </a:rPr>
              <a:t>Темпы роста тарифной ставки</a:t>
            </a:r>
            <a:br>
              <a:rPr lang="ru-RU" sz="28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cs typeface="Times New Roman" pitchFamily="18" charset="0"/>
              </a:rPr>
              <a:t> первого разряда по отношению к БПМ </a:t>
            </a:r>
            <a:endParaRPr lang="ru-RU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56593202"/>
              </p:ext>
            </p:extLst>
          </p:nvPr>
        </p:nvGraphicFramePr>
        <p:xfrm>
          <a:off x="694266" y="1727201"/>
          <a:ext cx="75692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6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670</Words>
  <Application>Microsoft Office PowerPoint</Application>
  <PresentationFormat>Экран (4:3)</PresentationFormat>
  <Paragraphs>160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RD TEST</cp:lastModifiedBy>
  <cp:revision>164</cp:revision>
  <dcterms:created xsi:type="dcterms:W3CDTF">2014-11-21T11:00:06Z</dcterms:created>
  <dcterms:modified xsi:type="dcterms:W3CDTF">2017-06-26T12:30:28Z</dcterms:modified>
</cp:coreProperties>
</file>